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3004800" cy="9753600"/>
  <p:notesSz cx="6858000" cy="9144000"/>
  <p:defaultTextStyle>
    <a:lvl1pPr algn="ctr" defTabSz="584200">
      <a:defRPr sz="4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indent="228600" algn="ctr" defTabSz="584200">
      <a:defRPr sz="4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indent="457200" algn="ctr" defTabSz="584200">
      <a:defRPr sz="4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indent="685800" algn="ctr" defTabSz="584200">
      <a:defRPr sz="4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indent="914400" algn="ctr" defTabSz="584200">
      <a:defRPr sz="4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indent="1143000" algn="ctr" defTabSz="584200">
      <a:defRPr sz="4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indent="1371600" algn="ctr" defTabSz="584200">
      <a:defRPr sz="4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indent="1600200" algn="ctr" defTabSz="584200">
      <a:defRPr sz="4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indent="1828800" algn="ctr" defTabSz="584200">
      <a:defRPr sz="4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b="def" i="def"/>
      <a:tcStyle>
        <a:tcBdr/>
        <a:fill>
          <a:solidFill>
            <a:srgbClr val="94908F">
              <a:alpha val="64999"/>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ph type="sldImg"/>
          </p:nvPr>
        </p:nvSpPr>
        <p:spPr>
          <a:xfrm>
            <a:off x="1143000" y="685800"/>
            <a:ext cx="4572000" cy="3429000"/>
          </a:xfrm>
          <a:prstGeom prst="rect">
            <a:avLst/>
          </a:prstGeom>
        </p:spPr>
        <p:txBody>
          <a:bodyPr/>
          <a:lstStyle/>
          <a:p>
            <a:pPr lvl="0"/>
          </a:p>
        </p:txBody>
      </p:sp>
      <p:sp>
        <p:nvSpPr>
          <p:cNvPr id="31" name="Shape 3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850900" y="1270000"/>
            <a:ext cx="11303000" cy="3505200"/>
          </a:xfrm>
          <a:prstGeom prst="rect">
            <a:avLst/>
          </a:prstGeom>
        </p:spPr>
        <p:txBody>
          <a:bodyPr anchor="b"/>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6" name="Shape 6"/>
          <p:cNvSpPr/>
          <p:nvPr>
            <p:ph type="body" idx="1"/>
          </p:nvPr>
        </p:nvSpPr>
        <p:spPr>
          <a:xfrm>
            <a:off x="850900" y="4864100"/>
            <a:ext cx="11303000" cy="1574800"/>
          </a:xfrm>
          <a:prstGeom prst="rect">
            <a:avLst/>
          </a:prstGeom>
        </p:spPr>
        <p:txBody>
          <a:bodyPr anchor="t"/>
          <a:lstStyle>
            <a:lvl1pPr marL="0" indent="0">
              <a:spcBef>
                <a:spcPts val="0"/>
              </a:spcBef>
              <a:buSzTx/>
              <a:buNone/>
              <a:defRPr sz="4200">
                <a:solidFill>
                  <a:srgbClr val="73BFFF"/>
                </a:solidFill>
              </a:defRPr>
            </a:lvl1pPr>
            <a:lvl2pPr marL="0" indent="228600">
              <a:spcBef>
                <a:spcPts val="0"/>
              </a:spcBef>
              <a:buSzTx/>
              <a:buNone/>
              <a:defRPr sz="4200">
                <a:solidFill>
                  <a:srgbClr val="73BFFF"/>
                </a:solidFill>
              </a:defRPr>
            </a:lvl2pPr>
            <a:lvl3pPr marL="0" indent="457200">
              <a:spcBef>
                <a:spcPts val="0"/>
              </a:spcBef>
              <a:buSzTx/>
              <a:buNone/>
              <a:defRPr sz="4200">
                <a:solidFill>
                  <a:srgbClr val="73BFFF"/>
                </a:solidFill>
              </a:defRPr>
            </a:lvl3pPr>
            <a:lvl4pPr marL="0" indent="685800">
              <a:spcBef>
                <a:spcPts val="0"/>
              </a:spcBef>
              <a:buSzTx/>
              <a:buNone/>
              <a:defRPr sz="4200">
                <a:solidFill>
                  <a:srgbClr val="73BFFF"/>
                </a:solidFill>
              </a:defRPr>
            </a:lvl4pPr>
            <a:lvl5pPr marL="0" indent="914400">
              <a:spcBef>
                <a:spcPts val="0"/>
              </a:spcBef>
              <a:buSzTx/>
              <a:buNone/>
              <a:defRPr sz="4200">
                <a:solidFill>
                  <a:srgbClr val="73BFFF"/>
                </a:solidFill>
              </a:defRPr>
            </a:lvl5pPr>
          </a:lstStyle>
          <a:p>
            <a:pPr lvl="0">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One</a:t>
            </a:r>
            <a:endParaRPr sz="42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Two</a:t>
            </a:r>
            <a:endParaRPr sz="42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Three</a:t>
            </a:r>
            <a:endParaRPr sz="42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Four</a:t>
            </a:r>
            <a:endParaRPr sz="42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nvSpPr>
        <p:spPr>
          <a:xfrm>
            <a:off x="5981700" y="4508500"/>
            <a:ext cx="1042950" cy="736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effectLst/>
              </a:defRPr>
            </a:pPr>
            <a:r>
              <a:rPr sz="4200">
                <a:solidFill>
                  <a:srgbClr val="FFFFFF"/>
                </a:solidFill>
                <a:effectLst>
                  <a:outerShdw sx="100000" sy="100000" kx="0" ky="0" algn="b" rotWithShape="0" blurRad="50800" dist="38100" dir="5400000">
                    <a:srgbClr val="000000"/>
                  </a:outerShdw>
                </a:effectLst>
              </a:rPr>
              <a:t>Text</a:t>
            </a:r>
          </a:p>
        </p:txBody>
      </p:sp>
      <p:sp>
        <p:nvSpPr>
          <p:cNvPr id="9" name="Shape 9"/>
          <p:cNvSpPr/>
          <p:nvPr>
            <p:ph type="title"/>
          </p:nvPr>
        </p:nvSpPr>
        <p:spPr>
          <a:xfrm>
            <a:off x="787400" y="6807200"/>
            <a:ext cx="11430000" cy="1219200"/>
          </a:xfrm>
          <a:prstGeom prst="rect">
            <a:avLst/>
          </a:prstGeom>
        </p:spPr>
        <p:txBody>
          <a:bodyPr anchor="b"/>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10" name="Shape 10"/>
          <p:cNvSpPr/>
          <p:nvPr>
            <p:ph type="body" idx="1"/>
          </p:nvPr>
        </p:nvSpPr>
        <p:spPr>
          <a:xfrm>
            <a:off x="787400" y="8013700"/>
            <a:ext cx="11430000" cy="1562100"/>
          </a:xfrm>
          <a:prstGeom prst="rect">
            <a:avLst/>
          </a:prstGeom>
        </p:spPr>
        <p:txBody>
          <a:bodyPr anchor="t"/>
          <a:lstStyle>
            <a:lvl1pPr marL="0" indent="0">
              <a:spcBef>
                <a:spcPts val="0"/>
              </a:spcBef>
              <a:buSzTx/>
              <a:buNone/>
              <a:defRPr sz="4200">
                <a:solidFill>
                  <a:srgbClr val="73BFFF"/>
                </a:solidFill>
              </a:defRPr>
            </a:lvl1pPr>
            <a:lvl2pPr marL="0" indent="228600">
              <a:spcBef>
                <a:spcPts val="0"/>
              </a:spcBef>
              <a:buSzTx/>
              <a:buNone/>
              <a:defRPr sz="4200">
                <a:solidFill>
                  <a:srgbClr val="73BFFF"/>
                </a:solidFill>
              </a:defRPr>
            </a:lvl2pPr>
            <a:lvl3pPr marL="0" indent="457200">
              <a:spcBef>
                <a:spcPts val="0"/>
              </a:spcBef>
              <a:buSzTx/>
              <a:buNone/>
              <a:defRPr sz="4200">
                <a:solidFill>
                  <a:srgbClr val="73BFFF"/>
                </a:solidFill>
              </a:defRPr>
            </a:lvl3pPr>
            <a:lvl4pPr marL="0" indent="685800">
              <a:spcBef>
                <a:spcPts val="0"/>
              </a:spcBef>
              <a:buSzTx/>
              <a:buNone/>
              <a:defRPr sz="4200">
                <a:solidFill>
                  <a:srgbClr val="73BFFF"/>
                </a:solidFill>
              </a:defRPr>
            </a:lvl4pPr>
            <a:lvl5pPr marL="0" indent="914400">
              <a:spcBef>
                <a:spcPts val="0"/>
              </a:spcBef>
              <a:buSzTx/>
              <a:buNone/>
              <a:defRPr sz="4200">
                <a:solidFill>
                  <a:srgbClr val="73BFFF"/>
                </a:solidFill>
              </a:defRPr>
            </a:lvl5pPr>
          </a:lstStyle>
          <a:p>
            <a:pPr lvl="0">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One</a:t>
            </a:r>
            <a:endParaRPr sz="42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Two</a:t>
            </a:r>
            <a:endParaRPr sz="42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Three</a:t>
            </a:r>
            <a:endParaRPr sz="42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Four</a:t>
            </a:r>
            <a:endParaRPr sz="42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2" name="Shape 12"/>
          <p:cNvSpPr/>
          <p:nvPr>
            <p:ph type="title"/>
          </p:nvPr>
        </p:nvSpPr>
        <p:spPr>
          <a:xfrm>
            <a:off x="787400" y="3657600"/>
            <a:ext cx="11430000" cy="2438400"/>
          </a:xfrm>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4" name="Shape 14"/>
          <p:cNvSpPr/>
          <p:nvPr>
            <p:ph type="title"/>
          </p:nvPr>
        </p:nvSpPr>
        <p:spPr>
          <a:xfrm>
            <a:off x="787400" y="1384300"/>
            <a:ext cx="5638800" cy="3505200"/>
          </a:xfrm>
          <a:prstGeom prst="rect">
            <a:avLst/>
          </a:prstGeom>
        </p:spPr>
        <p:txBody>
          <a:bodyPr anchor="b"/>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15" name="Shape 15"/>
          <p:cNvSpPr/>
          <p:nvPr>
            <p:ph type="body" idx="1"/>
          </p:nvPr>
        </p:nvSpPr>
        <p:spPr>
          <a:xfrm>
            <a:off x="787400" y="4876800"/>
            <a:ext cx="5638800" cy="3759200"/>
          </a:xfrm>
          <a:prstGeom prst="rect">
            <a:avLst/>
          </a:prstGeom>
        </p:spPr>
        <p:txBody>
          <a:bodyPr anchor="t"/>
          <a:lstStyle>
            <a:lvl1pPr marL="0" indent="0">
              <a:spcBef>
                <a:spcPts val="0"/>
              </a:spcBef>
              <a:buSzTx/>
              <a:buNone/>
              <a:defRPr sz="4200">
                <a:solidFill>
                  <a:srgbClr val="73BFFF"/>
                </a:solidFill>
              </a:defRPr>
            </a:lvl1pPr>
            <a:lvl2pPr marL="0" indent="228600">
              <a:spcBef>
                <a:spcPts val="0"/>
              </a:spcBef>
              <a:buSzTx/>
              <a:buNone/>
              <a:defRPr sz="4200">
                <a:solidFill>
                  <a:srgbClr val="73BFFF"/>
                </a:solidFill>
              </a:defRPr>
            </a:lvl2pPr>
            <a:lvl3pPr marL="0" indent="457200">
              <a:spcBef>
                <a:spcPts val="0"/>
              </a:spcBef>
              <a:buSzTx/>
              <a:buNone/>
              <a:defRPr sz="4200">
                <a:solidFill>
                  <a:srgbClr val="73BFFF"/>
                </a:solidFill>
              </a:defRPr>
            </a:lvl3pPr>
            <a:lvl4pPr marL="0" indent="685800">
              <a:spcBef>
                <a:spcPts val="0"/>
              </a:spcBef>
              <a:buSzTx/>
              <a:buNone/>
              <a:defRPr sz="4200">
                <a:solidFill>
                  <a:srgbClr val="73BFFF"/>
                </a:solidFill>
              </a:defRPr>
            </a:lvl4pPr>
            <a:lvl5pPr marL="0" indent="914400">
              <a:spcBef>
                <a:spcPts val="0"/>
              </a:spcBef>
              <a:buSzTx/>
              <a:buNone/>
              <a:defRPr sz="4200">
                <a:solidFill>
                  <a:srgbClr val="73BFFF"/>
                </a:solidFill>
              </a:defRPr>
            </a:lvl5pPr>
          </a:lstStyle>
          <a:p>
            <a:pPr lvl="0">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One</a:t>
            </a:r>
            <a:endParaRPr sz="42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Two</a:t>
            </a:r>
            <a:endParaRPr sz="42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Three</a:t>
            </a:r>
            <a:endParaRPr sz="42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Four</a:t>
            </a:r>
            <a:endParaRPr sz="42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20" name="Shape 20"/>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One</a:t>
            </a:r>
            <a:endParaRPr sz="36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Two</a:t>
            </a:r>
            <a:endParaRPr sz="36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Three</a:t>
            </a:r>
            <a:endParaRPr sz="36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Four</a:t>
            </a:r>
            <a:endParaRPr sz="36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23" name="Shape 23"/>
          <p:cNvSpPr/>
          <p:nvPr>
            <p:ph type="body" idx="1"/>
          </p:nvPr>
        </p:nvSpPr>
        <p:spPr>
          <a:xfrm>
            <a:off x="787400" y="2768600"/>
            <a:ext cx="54229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One</a:t>
            </a:r>
            <a:endParaRPr sz="36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Two</a:t>
            </a:r>
            <a:endParaRPr sz="36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Three</a:t>
            </a:r>
            <a:endParaRPr sz="36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Four</a:t>
            </a:r>
            <a:endParaRPr sz="36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5" name="Shape 25"/>
          <p:cNvSpPr/>
          <p:nvPr>
            <p:ph type="body" idx="1"/>
          </p:nvPr>
        </p:nvSpPr>
        <p:spPr>
          <a:xfrm>
            <a:off x="787400" y="1371600"/>
            <a:ext cx="11430000" cy="701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One</a:t>
            </a:r>
            <a:endParaRPr sz="36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Two</a:t>
            </a:r>
            <a:endParaRPr sz="36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Three</a:t>
            </a:r>
            <a:endParaRPr sz="36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Four</a:t>
            </a:r>
            <a:endParaRPr sz="36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3" name="Shape 3"/>
          <p:cNvSpPr/>
          <p:nvPr>
            <p:ph type="body" idx="1"/>
          </p:nvPr>
        </p:nvSpPr>
        <p:spPr>
          <a:xfrm>
            <a:off x="787400" y="2768600"/>
            <a:ext cx="114300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One</a:t>
            </a:r>
            <a:endParaRPr sz="36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Two</a:t>
            </a:r>
            <a:endParaRPr sz="36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Three</a:t>
            </a:r>
            <a:endParaRPr sz="36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Four</a:t>
            </a:r>
            <a:endParaRPr sz="36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indent="2286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indent="4572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indent="6858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indent="9144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indent="11430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indent="13716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indent="16002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indent="18288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titleStyle>
    <p:bodyStyle>
      <a:lvl1pPr marL="444500" indent="-444500" defTabSz="584200">
        <a:spcBef>
          <a:spcPts val="36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marL="889000" indent="-444500" defTabSz="584200">
        <a:spcBef>
          <a:spcPts val="36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marL="1333500" indent="-444500" defTabSz="584200">
        <a:spcBef>
          <a:spcPts val="36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marL="1778000" indent="-444500" defTabSz="584200">
        <a:spcBef>
          <a:spcPts val="36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marL="2222500" indent="-444500" defTabSz="584200">
        <a:spcBef>
          <a:spcPts val="36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marL="2667000" indent="-444500" defTabSz="584200">
        <a:spcBef>
          <a:spcPts val="36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marL="3111500" indent="-444500" defTabSz="584200">
        <a:spcBef>
          <a:spcPts val="36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marL="3556000" indent="-444500" defTabSz="584200">
        <a:spcBef>
          <a:spcPts val="36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marL="4000500" indent="-444500" defTabSz="584200">
        <a:spcBef>
          <a:spcPts val="36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bodyStyle>
    <p:otherStyle>
      <a:lvl1pPr algn="r" defTabSz="584200">
        <a:defRPr b="1" sz="1400">
          <a:solidFill>
            <a:schemeClr val="tx1"/>
          </a:solidFill>
          <a:latin typeface="+mn-lt"/>
          <a:ea typeface="+mn-ea"/>
          <a:cs typeface="+mn-cs"/>
          <a:sym typeface="Helvetica Neue"/>
        </a:defRPr>
      </a:lvl1pPr>
      <a:lvl2pPr indent="228600" algn="r" defTabSz="584200">
        <a:defRPr b="1" sz="1400">
          <a:solidFill>
            <a:schemeClr val="tx1"/>
          </a:solidFill>
          <a:latin typeface="+mn-lt"/>
          <a:ea typeface="+mn-ea"/>
          <a:cs typeface="+mn-cs"/>
          <a:sym typeface="Helvetica Neue"/>
        </a:defRPr>
      </a:lvl2pPr>
      <a:lvl3pPr indent="457200" algn="r" defTabSz="584200">
        <a:defRPr b="1" sz="1400">
          <a:solidFill>
            <a:schemeClr val="tx1"/>
          </a:solidFill>
          <a:latin typeface="+mn-lt"/>
          <a:ea typeface="+mn-ea"/>
          <a:cs typeface="+mn-cs"/>
          <a:sym typeface="Helvetica Neue"/>
        </a:defRPr>
      </a:lvl3pPr>
      <a:lvl4pPr indent="685800" algn="r" defTabSz="584200">
        <a:defRPr b="1" sz="1400">
          <a:solidFill>
            <a:schemeClr val="tx1"/>
          </a:solidFill>
          <a:latin typeface="+mn-lt"/>
          <a:ea typeface="+mn-ea"/>
          <a:cs typeface="+mn-cs"/>
          <a:sym typeface="Helvetica Neue"/>
        </a:defRPr>
      </a:lvl4pPr>
      <a:lvl5pPr indent="914400" algn="r" defTabSz="584200">
        <a:defRPr b="1" sz="1400">
          <a:solidFill>
            <a:schemeClr val="tx1"/>
          </a:solidFill>
          <a:latin typeface="+mn-lt"/>
          <a:ea typeface="+mn-ea"/>
          <a:cs typeface="+mn-cs"/>
          <a:sym typeface="Helvetica Neue"/>
        </a:defRPr>
      </a:lvl5pPr>
      <a:lvl6pPr indent="1143000" algn="r" defTabSz="584200">
        <a:defRPr b="1" sz="1400">
          <a:solidFill>
            <a:schemeClr val="tx1"/>
          </a:solidFill>
          <a:latin typeface="+mn-lt"/>
          <a:ea typeface="+mn-ea"/>
          <a:cs typeface="+mn-cs"/>
          <a:sym typeface="Helvetica Neue"/>
        </a:defRPr>
      </a:lvl6pPr>
      <a:lvl7pPr indent="1371600" algn="r" defTabSz="584200">
        <a:defRPr b="1" sz="1400">
          <a:solidFill>
            <a:schemeClr val="tx1"/>
          </a:solidFill>
          <a:latin typeface="+mn-lt"/>
          <a:ea typeface="+mn-ea"/>
          <a:cs typeface="+mn-cs"/>
          <a:sym typeface="Helvetica Neue"/>
        </a:defRPr>
      </a:lvl7pPr>
      <a:lvl8pPr indent="1600200" algn="r" defTabSz="584200">
        <a:defRPr b="1" sz="1400">
          <a:solidFill>
            <a:schemeClr val="tx1"/>
          </a:solidFill>
          <a:latin typeface="+mn-lt"/>
          <a:ea typeface="+mn-ea"/>
          <a:cs typeface="+mn-cs"/>
          <a:sym typeface="Helvetica Neue"/>
        </a:defRPr>
      </a:lvl8pPr>
      <a:lvl9pPr indent="1828800" algn="r" defTabSz="584200">
        <a:defRPr b="1" sz="1400">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youtube.com/watch?v=i4J6uC22Hwo" TargetMode="Externa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www.nano.gov/you/nanotechnology-benefits" TargetMode="External"/><Relationship Id="rId4" Type="http://schemas.openxmlformats.org/officeDocument/2006/relationships/hyperlink" Target="http://www.waterworld.com/articles/iww/print/volume-8/issue-5/features/nanotechnology-amp-nanoscale-materials-the-good-the-bad-and-the-ugly.html" TargetMode="External"/><Relationship Id="rId5" Type="http://schemas.openxmlformats.org/officeDocument/2006/relationships/hyperlink" Target="http://gizmodo.com/5882725/the-miraculous-nasa-breakthrough-that-could-save-millions-of-lives"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g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 name="images-1.jpg"/>
          <p:cNvPicPr/>
          <p:nvPr/>
        </p:nvPicPr>
        <p:blipFill>
          <a:blip r:embed="rId2">
            <a:extLst/>
          </a:blip>
          <a:srcRect l="64" t="0" r="64" b="0"/>
          <a:stretch>
            <a:fillRect/>
          </a:stretch>
        </p:blipFill>
        <p:spPr>
          <a:xfrm>
            <a:off x="0" y="0"/>
            <a:ext cx="13004800" cy="9753600"/>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body" idx="1"/>
          </p:nvPr>
        </p:nvSpPr>
        <p:spPr>
          <a:prstGeom prst="rect">
            <a:avLst/>
          </a:prstGeom>
        </p:spPr>
        <p:txBody>
          <a:bodyPr/>
          <a:lstStyle/>
          <a:p>
            <a:pPr lvl="0" marL="406400" indent="-40640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The cells exposed to the </a:t>
            </a:r>
            <a:r>
              <a:rPr i="1" sz="3500">
                <a:solidFill>
                  <a:srgbClr val="FFFFFF"/>
                </a:solidFill>
                <a:effectLst>
                  <a:outerShdw sx="100000" sy="100000" kx="0" ky="0" algn="b" rotWithShape="0" blurRad="50800" dist="38100" dir="5400000">
                    <a:srgbClr val="000000"/>
                  </a:outerShdw>
                </a:effectLst>
              </a:rPr>
              <a:t>tris</a:t>
            </a:r>
            <a:r>
              <a:rPr sz="3500">
                <a:solidFill>
                  <a:srgbClr val="FFFFFF"/>
                </a:solidFill>
                <a:effectLst>
                  <a:outerShdw sx="100000" sy="100000" kx="0" ky="0" algn="b" rotWithShape="0" blurRad="50800" dist="38100" dir="5400000">
                    <a:srgbClr val="000000"/>
                  </a:outerShdw>
                </a:effectLst>
              </a:rPr>
              <a:t> buckyballs entered the suspended animation state, which could lead to problems with normal organ development and possibly disease in a living organism. The </a:t>
            </a:r>
            <a:r>
              <a:rPr i="1" sz="3500">
                <a:solidFill>
                  <a:srgbClr val="FFFFFF"/>
                </a:solidFill>
                <a:effectLst>
                  <a:outerShdw sx="100000" sy="100000" kx="0" ky="0" algn="b" rotWithShape="0" blurRad="50800" dist="38100" dir="5400000">
                    <a:srgbClr val="000000"/>
                  </a:outerShdw>
                </a:effectLst>
              </a:rPr>
              <a:t>tris</a:t>
            </a:r>
            <a:r>
              <a:rPr sz="3500">
                <a:solidFill>
                  <a:srgbClr val="FFFFFF"/>
                </a:solidFill>
                <a:effectLst>
                  <a:outerShdw sx="100000" sy="100000" kx="0" ky="0" algn="b" rotWithShape="0" blurRad="50800" dist="38100" dir="5400000">
                    <a:srgbClr val="000000"/>
                  </a:outerShdw>
                </a:effectLst>
              </a:rPr>
              <a:t> configuration may also interfere with the body's normal immune response against viruses.</a:t>
            </a:r>
            <a:endParaRPr sz="3500">
              <a:solidFill>
                <a:srgbClr val="FFFFFF"/>
              </a:solidFill>
              <a:effectLst>
                <a:outerShdw sx="100000" sy="100000" kx="0" ky="0" algn="b" rotWithShape="0" blurRad="50800" dist="38100" dir="5400000">
                  <a:srgbClr val="000000"/>
                </a:outerShdw>
              </a:effectLst>
            </a:endParaRPr>
          </a:p>
          <a:p>
            <a:pPr lvl="0" marL="406400" indent="-40640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"Buckyballs commonly form into clumps that could easily be inhaled by a person as dust particles," Tieleman said. "How they enter cells and cause damage is still poorly understood but our model shows a possible mechanism for how this might occur."</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lvl1pPr>
              <a:defRPr sz="6500"/>
            </a:lvl1pPr>
          </a:lstStyle>
          <a:p>
            <a:pPr lvl="0">
              <a:defRPr sz="1800">
                <a:solidFill>
                  <a:srgbClr val="000000"/>
                </a:solidFill>
                <a:effectLst/>
              </a:defRPr>
            </a:pPr>
            <a:r>
              <a:rPr sz="6500">
                <a:solidFill>
                  <a:srgbClr val="FFFFFF"/>
                </a:solidFill>
                <a:effectLst>
                  <a:outerShdw sx="100000" sy="100000" kx="0" ky="0" algn="b" rotWithShape="0" blurRad="50800" dist="38100" dir="5400000">
                    <a:srgbClr val="000000"/>
                  </a:outerShdw>
                </a:effectLst>
              </a:rPr>
              <a:t>Markets</a:t>
            </a:r>
          </a:p>
        </p:txBody>
      </p:sp>
      <p:sp>
        <p:nvSpPr>
          <p:cNvPr id="61" name="Shape 61"/>
          <p:cNvSpPr/>
          <p:nvPr>
            <p:ph type="body" idx="1"/>
          </p:nvPr>
        </p:nvSpPr>
        <p:spPr>
          <a:prstGeom prst="rect">
            <a:avLst/>
          </a:prstGeom>
        </p:spPr>
        <p:txBody>
          <a:bodyPr/>
          <a:lstStyle/>
          <a:p>
            <a:pPr lvl="0" marL="426719" indent="-426719" defTabSz="560831">
              <a:spcBef>
                <a:spcPts val="3400"/>
              </a:spcBef>
              <a:buSzPct val="75000"/>
              <a:buChar char="•"/>
              <a:defRPr sz="1800">
                <a:solidFill>
                  <a:srgbClr val="000000"/>
                </a:solidFill>
                <a:effectLst/>
              </a:defRPr>
            </a:pPr>
            <a:r>
              <a:rPr sz="3359">
                <a:solidFill>
                  <a:srgbClr val="FFFFFF"/>
                </a:solidFill>
                <a:effectLst>
                  <a:outerShdw sx="100000" sy="100000" kx="0" ky="0" algn="b" rotWithShape="0" blurRad="48768" dist="36576" dir="5400000">
                    <a:srgbClr val="000000"/>
                  </a:outerShdw>
                </a:effectLst>
              </a:rPr>
              <a:t>The possible loss of jobs in the traditional farming and manufacturing industry.</a:t>
            </a:r>
            <a:endParaRPr sz="3359">
              <a:solidFill>
                <a:srgbClr val="FFFFFF"/>
              </a:solidFill>
              <a:effectLst>
                <a:outerShdw sx="100000" sy="100000" kx="0" ky="0" algn="b" rotWithShape="0" blurRad="48768" dist="36576" dir="5400000">
                  <a:srgbClr val="000000"/>
                </a:outerShdw>
              </a:effectLst>
            </a:endParaRPr>
          </a:p>
          <a:p>
            <a:pPr lvl="0" marL="426719" indent="-426719" defTabSz="560831">
              <a:spcBef>
                <a:spcPts val="3400"/>
              </a:spcBef>
              <a:buSzPct val="75000"/>
              <a:buChar char="•"/>
              <a:defRPr sz="1800">
                <a:solidFill>
                  <a:srgbClr val="000000"/>
                </a:solidFill>
                <a:effectLst/>
              </a:defRPr>
            </a:pPr>
            <a:r>
              <a:rPr sz="3359">
                <a:solidFill>
                  <a:srgbClr val="FFFFFF"/>
                </a:solidFill>
                <a:effectLst>
                  <a:outerShdw sx="100000" sy="100000" kx="0" ky="0" algn="b" rotWithShape="0" blurRad="48768" dist="36576" dir="5400000">
                    <a:srgbClr val="000000"/>
                  </a:outerShdw>
                </a:effectLst>
              </a:rPr>
              <a:t>You will also find that the development of nanotechnology can also bring about the crash of certain markets due to the lowering of the value of oil and diamonds due to the possibility of developing alternative sources of energy that are more efficient and won’t require the use of fossil fuels. This can also mean that since people can now develop products at the molecular level, diamonds will also lose its value since it can now be mass produced.</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prstGeom prst="rect">
            <a:avLst/>
          </a:prstGeom>
        </p:spPr>
        <p:txBody>
          <a:bodyPr/>
          <a:lstStyle>
            <a:lvl1pPr>
              <a:defRPr sz="6500"/>
            </a:lvl1pPr>
          </a:lstStyle>
          <a:p>
            <a:pPr lvl="0">
              <a:defRPr sz="1800">
                <a:solidFill>
                  <a:srgbClr val="000000"/>
                </a:solidFill>
                <a:effectLst/>
              </a:defRPr>
            </a:pPr>
            <a:r>
              <a:rPr sz="6500">
                <a:solidFill>
                  <a:srgbClr val="FFFFFF"/>
                </a:solidFill>
                <a:effectLst>
                  <a:outerShdw sx="100000" sy="100000" kx="0" ky="0" algn="b" rotWithShape="0" blurRad="50800" dist="38100" dir="5400000">
                    <a:srgbClr val="000000"/>
                  </a:outerShdw>
                </a:effectLst>
              </a:rPr>
              <a:t>Other consequences…</a:t>
            </a:r>
          </a:p>
        </p:txBody>
      </p:sp>
      <p:sp>
        <p:nvSpPr>
          <p:cNvPr id="64" name="Shape 64"/>
          <p:cNvSpPr/>
          <p:nvPr>
            <p:ph type="body" idx="1"/>
          </p:nvPr>
        </p:nvSpPr>
        <p:spPr>
          <a:prstGeom prst="rect">
            <a:avLst/>
          </a:prstGeom>
        </p:spPr>
        <p:txBody>
          <a:bodyPr/>
          <a:lstStyle/>
          <a:p>
            <a:pPr lvl="0" marL="386715" indent="-386715" defTabSz="508254">
              <a:spcBef>
                <a:spcPts val="3100"/>
              </a:spcBef>
              <a:buSzPct val="75000"/>
              <a:buChar char="•"/>
              <a:defRPr sz="1800">
                <a:solidFill>
                  <a:srgbClr val="000000"/>
                </a:solidFill>
                <a:effectLst/>
              </a:defRPr>
            </a:pPr>
            <a:r>
              <a:rPr sz="3132">
                <a:solidFill>
                  <a:srgbClr val="FFFFFF"/>
                </a:solidFill>
                <a:effectLst>
                  <a:outerShdw sx="100000" sy="100000" kx="0" ky="0" algn="b" rotWithShape="0" blurRad="44196" dist="33147" dir="5400000">
                    <a:srgbClr val="000000"/>
                  </a:outerShdw>
                </a:effectLst>
              </a:rPr>
              <a:t>Atomic weapons can now be more accessible and made to be more powerful and more destructive. These can also become more accessible with nanotechnology.</a:t>
            </a:r>
            <a:endParaRPr sz="3132">
              <a:solidFill>
                <a:srgbClr val="FFFFFF"/>
              </a:solidFill>
              <a:effectLst>
                <a:outerShdw sx="100000" sy="100000" kx="0" ky="0" algn="b" rotWithShape="0" blurRad="44196" dist="33147" dir="5400000">
                  <a:srgbClr val="000000"/>
                </a:outerShdw>
              </a:effectLst>
            </a:endParaRPr>
          </a:p>
          <a:p>
            <a:pPr lvl="0" marL="386715" indent="-386715" defTabSz="508254">
              <a:spcBef>
                <a:spcPts val="3100"/>
              </a:spcBef>
              <a:buSzPct val="75000"/>
              <a:buChar char="•"/>
              <a:defRPr sz="1800">
                <a:solidFill>
                  <a:srgbClr val="000000"/>
                </a:solidFill>
                <a:effectLst/>
              </a:defRPr>
            </a:pPr>
            <a:r>
              <a:rPr sz="3132">
                <a:solidFill>
                  <a:srgbClr val="FFFFFF"/>
                </a:solidFill>
                <a:effectLst>
                  <a:outerShdw sx="100000" sy="100000" kx="0" ky="0" algn="b" rotWithShape="0" blurRad="44196" dist="33147" dir="5400000">
                    <a:srgbClr val="000000"/>
                  </a:outerShdw>
                </a:effectLst>
              </a:rPr>
              <a:t>Since these particles are very small, problems can actually arise from the inhalation of these minute particles, much like the problems a person gets from inhaling minute asbestos particles.</a:t>
            </a:r>
            <a:endParaRPr sz="3132">
              <a:solidFill>
                <a:srgbClr val="FFFFFF"/>
              </a:solidFill>
              <a:effectLst>
                <a:outerShdw sx="100000" sy="100000" kx="0" ky="0" algn="b" rotWithShape="0" blurRad="44196" dist="33147" dir="5400000">
                  <a:srgbClr val="000000"/>
                </a:outerShdw>
              </a:effectLst>
            </a:endParaRPr>
          </a:p>
          <a:p>
            <a:pPr lvl="0" marL="386715" indent="-386715" defTabSz="508254">
              <a:spcBef>
                <a:spcPts val="3100"/>
              </a:spcBef>
              <a:buSzPct val="75000"/>
              <a:buChar char="•"/>
              <a:defRPr sz="1800">
                <a:solidFill>
                  <a:srgbClr val="000000"/>
                </a:solidFill>
                <a:effectLst/>
              </a:defRPr>
            </a:pPr>
            <a:r>
              <a:rPr sz="3132">
                <a:solidFill>
                  <a:srgbClr val="FFFFFF"/>
                </a:solidFill>
                <a:effectLst>
                  <a:outerShdw sx="100000" sy="100000" kx="0" ky="0" algn="b" rotWithShape="0" blurRad="44196" dist="33147" dir="5400000">
                    <a:srgbClr val="000000"/>
                  </a:outerShdw>
                </a:effectLst>
              </a:rPr>
              <a:t>Presently, nanotechnology is very expensive and developing it can cost you a lot of money. It is also pretty difficult to manufacture, which is probably why products made with nanotechnology are more expensive.</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lvl1pPr>
              <a:defRPr sz="6500"/>
            </a:lvl1pPr>
          </a:lstStyle>
          <a:p>
            <a:pPr lvl="0">
              <a:defRPr sz="1800">
                <a:solidFill>
                  <a:srgbClr val="000000"/>
                </a:solidFill>
                <a:effectLst/>
              </a:defRPr>
            </a:pPr>
            <a:r>
              <a:rPr sz="6500">
                <a:solidFill>
                  <a:srgbClr val="FFFFFF"/>
                </a:solidFill>
                <a:effectLst>
                  <a:outerShdw sx="100000" sy="100000" kx="0" ky="0" algn="b" rotWithShape="0" blurRad="50800" dist="38100" dir="5400000">
                    <a:srgbClr val="000000"/>
                  </a:outerShdw>
                </a:effectLst>
              </a:rPr>
              <a:t>Potential risks associated with nanomedicine:</a:t>
            </a:r>
          </a:p>
        </p:txBody>
      </p:sp>
      <p:sp>
        <p:nvSpPr>
          <p:cNvPr id="67" name="Shape 67"/>
          <p:cNvSpPr/>
          <p:nvPr>
            <p:ph type="body" idx="1"/>
          </p:nvPr>
        </p:nvSpPr>
        <p:spPr>
          <a:prstGeom prst="rect">
            <a:avLst/>
          </a:prstGeom>
        </p:spPr>
        <p:txBody>
          <a:bodyPr/>
          <a:lstStyle/>
          <a:p>
            <a:pPr lvl="1" marL="859119" indent="-423509" defTabSz="572516">
              <a:spcBef>
                <a:spcPts val="3500"/>
              </a:spcBef>
              <a:buSzPct val="75000"/>
              <a:buChar char="•"/>
              <a:defRPr sz="1800">
                <a:solidFill>
                  <a:srgbClr val="000000"/>
                </a:solidFill>
                <a:effectLst/>
              </a:defRPr>
            </a:pPr>
            <a:r>
              <a:rPr sz="3430">
                <a:solidFill>
                  <a:srgbClr val="FFFFFF"/>
                </a:solidFill>
                <a:effectLst>
                  <a:outerShdw sx="100000" sy="100000" kx="0" ky="0" algn="b" rotWithShape="0" blurRad="49784" dist="37338" dir="5400000">
                    <a:srgbClr val="000000"/>
                  </a:outerShdw>
                </a:effectLst>
              </a:rPr>
              <a:t>Numerous studies determined that the introduction of fine or coarse particles into the human body by inhalation or other methods can result in higher mortality rates leading to increase in cardio vascular events such as ventricular tachyarrhythmias, cardiac arrhythmias, and myocardial infractions. </a:t>
            </a:r>
            <a:endParaRPr sz="3430">
              <a:solidFill>
                <a:srgbClr val="FFFFFF"/>
              </a:solidFill>
              <a:effectLst>
                <a:outerShdw sx="100000" sy="100000" kx="0" ky="0" algn="b" rotWithShape="0" blurRad="49784" dist="37338" dir="5400000">
                  <a:srgbClr val="000000"/>
                </a:outerShdw>
              </a:effectLst>
            </a:endParaRPr>
          </a:p>
          <a:p>
            <a:pPr lvl="1" marL="859119" indent="-423509" defTabSz="572516">
              <a:spcBef>
                <a:spcPts val="3500"/>
              </a:spcBef>
              <a:buSzPct val="75000"/>
              <a:buChar char="•"/>
              <a:defRPr sz="1800">
                <a:solidFill>
                  <a:srgbClr val="000000"/>
                </a:solidFill>
                <a:effectLst/>
              </a:defRPr>
            </a:pPr>
            <a:r>
              <a:rPr sz="3430">
                <a:solidFill>
                  <a:srgbClr val="FFFFFF"/>
                </a:solidFill>
                <a:effectLst>
                  <a:outerShdw sx="100000" sy="100000" kx="0" ky="0" algn="b" rotWithShape="0" blurRad="49784" dist="37338" dir="5400000">
                    <a:srgbClr val="000000"/>
                  </a:outerShdw>
                </a:effectLst>
              </a:rPr>
              <a:t>Can lead to lung damage and potentially lung cancer. </a:t>
            </a:r>
            <a:endParaRPr sz="3430">
              <a:solidFill>
                <a:srgbClr val="FFFFFF"/>
              </a:solidFill>
              <a:effectLst>
                <a:outerShdw sx="100000" sy="100000" kx="0" ky="0" algn="b" rotWithShape="0" blurRad="49784" dist="37338" dir="5400000">
                  <a:srgbClr val="000000"/>
                </a:outerShdw>
              </a:effectLst>
            </a:endParaRPr>
          </a:p>
          <a:p>
            <a:pPr lvl="1" marL="859119" indent="-423509" defTabSz="572516">
              <a:spcBef>
                <a:spcPts val="3500"/>
              </a:spcBef>
              <a:buSzPct val="75000"/>
              <a:buChar char="•"/>
              <a:defRPr sz="1800">
                <a:solidFill>
                  <a:srgbClr val="000000"/>
                </a:solidFill>
                <a:effectLst/>
              </a:defRPr>
            </a:pPr>
            <a:r>
              <a:rPr sz="3430">
                <a:solidFill>
                  <a:srgbClr val="FFFFFF"/>
                </a:solidFill>
                <a:effectLst>
                  <a:outerShdw sx="100000" sy="100000" kx="0" ky="0" algn="b" rotWithShape="0" blurRad="49784" dist="37338" dir="5400000">
                    <a:srgbClr val="000000"/>
                  </a:outerShdw>
                </a:effectLst>
              </a:rPr>
              <a:t>Increase in plasma viscosity can lead to vital organ damage.</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body" idx="1"/>
          </p:nvPr>
        </p:nvSpPr>
        <p:spPr>
          <a:prstGeom prst="rect">
            <a:avLst/>
          </a:prstGeom>
        </p:spPr>
        <p:txBody>
          <a:bodyPr/>
          <a:lstStyle/>
          <a:p>
            <a:pPr lvl="0">
              <a:buBlip>
                <a:blip r:embed="rId2"/>
              </a:buBlip>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Since nanoparticles will be treated as foreign particles by the human immune system, they will get destroyed in the bloodstream by the cellular process know as phagocytosis, thus proven ineffective.</a:t>
            </a:r>
            <a:endParaRPr sz="35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The use of nano particles in the aerosol form, becoming airborne, potential contamination will extend to other people that are not undergoing any sort of treatment.</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More cons…</a:t>
            </a:r>
          </a:p>
        </p:txBody>
      </p:sp>
      <p:sp>
        <p:nvSpPr>
          <p:cNvPr id="72" name="Shape 72"/>
          <p:cNvSpPr/>
          <p:nvPr>
            <p:ph type="body" idx="1"/>
          </p:nvPr>
        </p:nvSpPr>
        <p:spPr>
          <a:prstGeom prst="rect">
            <a:avLst/>
          </a:prstGeom>
        </p:spPr>
        <p:txBody>
          <a:bodyPr/>
          <a:lstStyle/>
          <a:p>
            <a:pPr lvl="0" marL="315471" indent="-315471" defTabSz="426466">
              <a:spcBef>
                <a:spcPts val="2600"/>
              </a:spcBef>
              <a:buSzPct val="75000"/>
              <a:buChar char="•"/>
              <a:defRPr sz="1800">
                <a:solidFill>
                  <a:srgbClr val="000000"/>
                </a:solidFill>
                <a:effectLst/>
              </a:defRPr>
            </a:pPr>
            <a:r>
              <a:rPr sz="2555">
                <a:solidFill>
                  <a:srgbClr val="FFFFFF"/>
                </a:solidFill>
                <a:effectLst>
                  <a:outerShdw sx="100000" sy="100000" kx="0" ky="0" algn="b" rotWithShape="0" blurRad="37084" dist="27813" dir="5400000">
                    <a:srgbClr val="000000"/>
                  </a:outerShdw>
                </a:effectLst>
              </a:rPr>
              <a:t>Lack of financial resources to continue research</a:t>
            </a:r>
            <a:endParaRPr sz="2555">
              <a:solidFill>
                <a:srgbClr val="FFFFFF"/>
              </a:solidFill>
              <a:effectLst>
                <a:outerShdw sx="100000" sy="100000" kx="0" ky="0" algn="b" rotWithShape="0" blurRad="37084" dist="27813" dir="5400000">
                  <a:srgbClr val="000000"/>
                </a:outerShdw>
              </a:effectLst>
            </a:endParaRPr>
          </a:p>
          <a:p>
            <a:pPr lvl="0" marL="315471" indent="-315471" defTabSz="426466">
              <a:spcBef>
                <a:spcPts val="2600"/>
              </a:spcBef>
              <a:buSzPct val="75000"/>
              <a:buChar char="•"/>
              <a:defRPr sz="1800">
                <a:solidFill>
                  <a:srgbClr val="000000"/>
                </a:solidFill>
                <a:effectLst/>
              </a:defRPr>
            </a:pPr>
            <a:r>
              <a:rPr sz="2555">
                <a:solidFill>
                  <a:srgbClr val="FFFFFF"/>
                </a:solidFill>
                <a:effectLst>
                  <a:outerShdw sx="100000" sy="100000" kx="0" ky="0" algn="b" rotWithShape="0" blurRad="37084" dist="27813" dir="5400000">
                    <a:srgbClr val="000000"/>
                  </a:outerShdw>
                </a:effectLst>
              </a:rPr>
              <a:t>Lack of a viable market which would open investment opportunities</a:t>
            </a:r>
            <a:endParaRPr sz="2555">
              <a:solidFill>
                <a:srgbClr val="FFFFFF"/>
              </a:solidFill>
              <a:effectLst>
                <a:outerShdw sx="100000" sy="100000" kx="0" ky="0" algn="b" rotWithShape="0" blurRad="37084" dist="27813" dir="5400000">
                  <a:srgbClr val="000000"/>
                </a:outerShdw>
              </a:effectLst>
            </a:endParaRPr>
          </a:p>
          <a:p>
            <a:pPr lvl="0" marL="315471" indent="-315471" defTabSz="426466">
              <a:spcBef>
                <a:spcPts val="2600"/>
              </a:spcBef>
              <a:buSzPct val="75000"/>
              <a:buChar char="•"/>
              <a:defRPr sz="1800">
                <a:solidFill>
                  <a:srgbClr val="000000"/>
                </a:solidFill>
                <a:effectLst/>
              </a:defRPr>
            </a:pPr>
            <a:r>
              <a:rPr sz="2555">
                <a:solidFill>
                  <a:srgbClr val="FFFFFF"/>
                </a:solidFill>
                <a:effectLst>
                  <a:outerShdw sx="100000" sy="100000" kx="0" ky="0" algn="b" rotWithShape="0" blurRad="37084" dist="27813" dir="5400000">
                    <a:srgbClr val="000000"/>
                  </a:outerShdw>
                </a:effectLst>
              </a:rPr>
              <a:t>Miss-informing the public leads to loose of trust, thus lack of interest in technology</a:t>
            </a:r>
            <a:endParaRPr sz="2555">
              <a:solidFill>
                <a:srgbClr val="FFFFFF"/>
              </a:solidFill>
              <a:effectLst>
                <a:outerShdw sx="100000" sy="100000" kx="0" ky="0" algn="b" rotWithShape="0" blurRad="37084" dist="27813" dir="5400000">
                  <a:srgbClr val="000000"/>
                </a:outerShdw>
              </a:effectLst>
            </a:endParaRPr>
          </a:p>
          <a:p>
            <a:pPr lvl="0" marL="315471" indent="-315471" defTabSz="426466">
              <a:spcBef>
                <a:spcPts val="2600"/>
              </a:spcBef>
              <a:buSzPct val="75000"/>
              <a:buChar char="•"/>
              <a:defRPr sz="1800">
                <a:solidFill>
                  <a:srgbClr val="000000"/>
                </a:solidFill>
                <a:effectLst/>
              </a:defRPr>
            </a:pPr>
            <a:r>
              <a:rPr sz="2555">
                <a:solidFill>
                  <a:srgbClr val="FFFFFF"/>
                </a:solidFill>
                <a:effectLst>
                  <a:outerShdw sx="100000" sy="100000" kx="0" ky="0" algn="b" rotWithShape="0" blurRad="37084" dist="27813" dir="5400000">
                    <a:srgbClr val="000000"/>
                  </a:outerShdw>
                </a:effectLst>
              </a:rPr>
              <a:t>Incomplete research and data - safety of nanotechnology never fully accounted for</a:t>
            </a:r>
            <a:endParaRPr sz="2555">
              <a:solidFill>
                <a:srgbClr val="FFFFFF"/>
              </a:solidFill>
              <a:effectLst>
                <a:outerShdw sx="100000" sy="100000" kx="0" ky="0" algn="b" rotWithShape="0" blurRad="37084" dist="27813" dir="5400000">
                  <a:srgbClr val="000000"/>
                </a:outerShdw>
              </a:effectLst>
            </a:endParaRPr>
          </a:p>
          <a:p>
            <a:pPr lvl="0" marL="315471" indent="-315471" defTabSz="426466">
              <a:spcBef>
                <a:spcPts val="2600"/>
              </a:spcBef>
              <a:buSzPct val="75000"/>
              <a:buChar char="•"/>
              <a:defRPr sz="1800">
                <a:solidFill>
                  <a:srgbClr val="000000"/>
                </a:solidFill>
                <a:effectLst/>
              </a:defRPr>
            </a:pPr>
            <a:r>
              <a:rPr sz="2555">
                <a:solidFill>
                  <a:srgbClr val="FFFFFF"/>
                </a:solidFill>
                <a:effectLst>
                  <a:outerShdw sx="100000" sy="100000" kx="0" ky="0" algn="b" rotWithShape="0" blurRad="37084" dist="27813" dir="5400000">
                    <a:srgbClr val="000000"/>
                  </a:outerShdw>
                </a:effectLst>
              </a:rPr>
              <a:t>Can be devastating to humans and environment </a:t>
            </a:r>
            <a:endParaRPr sz="2555">
              <a:solidFill>
                <a:srgbClr val="FFFFFF"/>
              </a:solidFill>
              <a:effectLst>
                <a:outerShdw sx="100000" sy="100000" kx="0" ky="0" algn="b" rotWithShape="0" blurRad="37084" dist="27813" dir="5400000">
                  <a:srgbClr val="000000"/>
                </a:outerShdw>
              </a:effectLst>
            </a:endParaRPr>
          </a:p>
          <a:p>
            <a:pPr lvl="0" marL="315471" indent="-315471" defTabSz="426466">
              <a:spcBef>
                <a:spcPts val="2600"/>
              </a:spcBef>
              <a:buSzPct val="75000"/>
              <a:buChar char="•"/>
              <a:defRPr sz="1800">
                <a:solidFill>
                  <a:srgbClr val="000000"/>
                </a:solidFill>
                <a:effectLst/>
              </a:defRPr>
            </a:pPr>
            <a:r>
              <a:rPr sz="2555">
                <a:solidFill>
                  <a:srgbClr val="FFFFFF"/>
                </a:solidFill>
                <a:effectLst>
                  <a:outerShdw sx="100000" sy="100000" kx="0" ky="0" algn="b" rotWithShape="0" blurRad="37084" dist="27813" dir="5400000">
                    <a:srgbClr val="000000"/>
                  </a:outerShdw>
                </a:effectLst>
              </a:rPr>
              <a:t>Inadequate regulations associated with nanotechnology</a:t>
            </a:r>
            <a:endParaRPr sz="2555">
              <a:solidFill>
                <a:srgbClr val="FFFFFF"/>
              </a:solidFill>
              <a:effectLst>
                <a:outerShdw sx="100000" sy="100000" kx="0" ky="0" algn="b" rotWithShape="0" blurRad="37084" dist="27813" dir="5400000">
                  <a:srgbClr val="000000"/>
                </a:outerShdw>
              </a:effectLst>
            </a:endParaRPr>
          </a:p>
          <a:p>
            <a:pPr lvl="0" marL="315471" indent="-315471" defTabSz="426466">
              <a:spcBef>
                <a:spcPts val="2600"/>
              </a:spcBef>
              <a:buSzPct val="75000"/>
              <a:buChar char="•"/>
              <a:defRPr sz="1800">
                <a:solidFill>
                  <a:srgbClr val="000000"/>
                </a:solidFill>
                <a:effectLst/>
              </a:defRPr>
            </a:pPr>
            <a:r>
              <a:rPr sz="2555">
                <a:solidFill>
                  <a:srgbClr val="FFFFFF"/>
                </a:solidFill>
                <a:effectLst>
                  <a:outerShdw sx="100000" sy="100000" kx="0" ky="0" algn="b" rotWithShape="0" blurRad="37084" dist="27813" dir="5400000">
                    <a:srgbClr val="000000"/>
                  </a:outerShdw>
                </a:effectLst>
              </a:rPr>
              <a:t>Nanotechnology is not patented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prstGeom prst="rect">
            <a:avLst/>
          </a:prstGeom>
        </p:spPr>
        <p:txBody>
          <a:bodyPr/>
          <a:lstStyle>
            <a:lvl1pPr>
              <a:defRPr sz="6500"/>
            </a:lvl1pPr>
          </a:lstStyle>
          <a:p>
            <a:pPr lvl="0">
              <a:defRPr sz="1800">
                <a:solidFill>
                  <a:srgbClr val="000000"/>
                </a:solidFill>
                <a:effectLst/>
              </a:defRPr>
            </a:pPr>
            <a:r>
              <a:rPr sz="6500">
                <a:solidFill>
                  <a:srgbClr val="FFFFFF"/>
                </a:solidFill>
                <a:effectLst>
                  <a:outerShdw sx="100000" sy="100000" kx="0" ky="0" algn="b" rotWithShape="0" blurRad="50800" dist="38100" dir="5400000">
                    <a:srgbClr val="000000"/>
                  </a:outerShdw>
                </a:effectLst>
              </a:rPr>
              <a:t>The benefits of </a:t>
            </a:r>
          </a:p>
        </p:txBody>
      </p:sp>
      <p:sp>
        <p:nvSpPr>
          <p:cNvPr id="75" name="Shape 75"/>
          <p:cNvSpPr/>
          <p:nvPr>
            <p:ph type="body" idx="1"/>
          </p:nvPr>
        </p:nvSpPr>
        <p:spPr>
          <a:prstGeom prst="rect">
            <a:avLst/>
          </a:prstGeom>
        </p:spPr>
        <p:txBody>
          <a:bodyPr/>
          <a:lstStyle/>
          <a:p>
            <a:pPr lvl="0">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The Dawn of nanobots</a:t>
            </a:r>
            <a:endParaRPr sz="4200">
              <a:solidFill>
                <a:srgbClr val="73BFFF"/>
              </a:solidFill>
              <a:effectLst>
                <a:outerShdw sx="100000" sy="100000" kx="0" ky="0" algn="b" rotWithShape="0" blurRad="50800" dist="38100" dir="5400000">
                  <a:srgbClr val="000000"/>
                </a:outerShdw>
              </a:effectLst>
            </a:endParaRPr>
          </a:p>
        </p:txBody>
      </p:sp>
      <p:pic>
        <p:nvPicPr>
          <p:cNvPr id="76" name="images.jpg"/>
          <p:cNvPicPr/>
          <p:nvPr/>
        </p:nvPicPr>
        <p:blipFill>
          <a:blip r:embed="rId2">
            <a:alphaModFix amt="57804"/>
            <a:extLst/>
          </a:blip>
          <a:stretch>
            <a:fillRect/>
          </a:stretch>
        </p:blipFill>
        <p:spPr>
          <a:xfrm>
            <a:off x="6337305" y="3346303"/>
            <a:ext cx="5962082" cy="2258617"/>
          </a:xfrm>
          <a:prstGeom prst="rect">
            <a:avLst/>
          </a:prstGeom>
          <a:ln w="12700">
            <a:miter lim="400000"/>
          </a:ln>
          <a:effectLst>
            <a:outerShdw sx="100000" sy="100000" kx="0" ky="0" algn="b" rotWithShape="0" blurRad="254000" dist="127000" dir="5400000">
              <a:srgbClr val="000000">
                <a:alpha val="70000"/>
              </a:srgbClr>
            </a:outerShdw>
          </a:effectLst>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images-2.jpg"/>
          <p:cNvPicPr/>
          <p:nvPr/>
        </p:nvPicPr>
        <p:blipFill>
          <a:blip r:embed="rId2">
            <a:alphaModFix amt="72842"/>
            <a:extLst/>
          </a:blip>
          <a:srcRect l="505" t="0" r="505" b="0"/>
          <a:stretch>
            <a:fillRect/>
          </a:stretch>
        </p:blipFill>
        <p:spPr>
          <a:xfrm>
            <a:off x="0" y="1334823"/>
            <a:ext cx="13004800" cy="7083954"/>
          </a:xfrm>
          <a:prstGeom prst="rect">
            <a:avLst/>
          </a:prstGeom>
          <a:ln w="12700">
            <a:miter lim="400000"/>
          </a:ln>
          <a:effectLst>
            <a:outerShdw sx="100000" sy="100000" kx="0" ky="0" algn="b" rotWithShape="0" blurRad="254000" dist="127000" dir="5400000">
              <a:srgbClr val="000000">
                <a:alpha val="70000"/>
              </a:srgbClr>
            </a:outerShdw>
          </a:effectLst>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0" name="images-5.jpg"/>
          <p:cNvPicPr/>
          <p:nvPr/>
        </p:nvPicPr>
        <p:blipFill>
          <a:blip r:embed="rId2">
            <a:extLst/>
          </a:blip>
          <a:stretch>
            <a:fillRect/>
          </a:stretch>
        </p:blipFill>
        <p:spPr>
          <a:xfrm>
            <a:off x="330258" y="1420400"/>
            <a:ext cx="12344284" cy="6912800"/>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prstGeom prst="rect">
            <a:avLst/>
          </a:prstGeom>
        </p:spPr>
        <p:txBody>
          <a:bodyPr/>
          <a:lstStyle>
            <a:lvl1pPr>
              <a:defRPr sz="6500"/>
            </a:lvl1pPr>
          </a:lstStyle>
          <a:p>
            <a:pPr lvl="0">
              <a:defRPr sz="1800">
                <a:solidFill>
                  <a:srgbClr val="000000"/>
                </a:solidFill>
                <a:effectLst/>
              </a:defRPr>
            </a:pPr>
            <a:r>
              <a:rPr sz="6500">
                <a:solidFill>
                  <a:srgbClr val="FFFFFF"/>
                </a:solidFill>
                <a:effectLst>
                  <a:outerShdw sx="100000" sy="100000" kx="0" ky="0" algn="b" rotWithShape="0" blurRad="50800" dist="38100" dir="5400000">
                    <a:srgbClr val="000000"/>
                  </a:outerShdw>
                </a:effectLst>
              </a:rPr>
              <a:t>Nanotechnology in everyday life</a:t>
            </a:r>
          </a:p>
        </p:txBody>
      </p:sp>
      <p:sp>
        <p:nvSpPr>
          <p:cNvPr id="83" name="Shape 83"/>
          <p:cNvSpPr/>
          <p:nvPr>
            <p:ph type="body" idx="1"/>
          </p:nvPr>
        </p:nvSpPr>
        <p:spPr>
          <a:prstGeom prst="rect">
            <a:avLst/>
          </a:prstGeom>
        </p:spPr>
        <p:txBody>
          <a:bodyPr/>
          <a:lstStyle/>
          <a:p>
            <a:pPr lvl="0" marL="406400" indent="-40640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One of the most useful nanoparticle is Graphene </a:t>
            </a:r>
            <a:endParaRPr sz="3500">
              <a:solidFill>
                <a:srgbClr val="FFFFFF"/>
              </a:solidFill>
              <a:effectLst>
                <a:outerShdw sx="100000" sy="100000" kx="0" ky="0" algn="b" rotWithShape="0" blurRad="50800" dist="38100" dir="5400000">
                  <a:srgbClr val="000000"/>
                </a:outerShdw>
              </a:effectLst>
            </a:endParaRPr>
          </a:p>
          <a:p>
            <a:pPr lvl="0" marL="406400" indent="-40640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Graphene is the most conductive material known</a:t>
            </a:r>
            <a:endParaRPr sz="3500">
              <a:solidFill>
                <a:srgbClr val="FFFFFF"/>
              </a:solidFill>
              <a:effectLst>
                <a:outerShdw sx="100000" sy="100000" kx="0" ky="0" algn="b" rotWithShape="0" blurRad="50800" dist="38100" dir="5400000">
                  <a:srgbClr val="000000"/>
                </a:outerShdw>
              </a:effectLst>
            </a:endParaRPr>
          </a:p>
          <a:p>
            <a:pPr lvl="0" marL="406400" indent="-40640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Its also the strongest material </a:t>
            </a:r>
            <a:endParaRPr sz="3500">
              <a:solidFill>
                <a:srgbClr val="FFFFFF"/>
              </a:solidFill>
              <a:effectLst>
                <a:outerShdw sx="100000" sy="100000" kx="0" ky="0" algn="b" rotWithShape="0" blurRad="50800" dist="38100" dir="5400000">
                  <a:srgbClr val="000000"/>
                </a:outerShdw>
              </a:effectLst>
            </a:endParaRPr>
          </a:p>
          <a:p>
            <a:pPr lvl="0" marL="406400" indent="-40640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Its flexible </a:t>
            </a:r>
            <a:endParaRPr sz="3500">
              <a:solidFill>
                <a:srgbClr val="FFFFFF"/>
              </a:solidFill>
              <a:effectLst>
                <a:outerShdw sx="100000" sy="100000" kx="0" ky="0" algn="b" rotWithShape="0" blurRad="50800" dist="38100" dir="5400000">
                  <a:srgbClr val="000000"/>
                </a:outerShdw>
              </a:effectLst>
            </a:endParaRPr>
          </a:p>
          <a:p>
            <a:pPr lvl="0" marL="406400" indent="-40640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Its biodegradable </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lstStyle>
            <a:lvl1pPr>
              <a:defRPr sz="5500"/>
            </a:lvl1pPr>
          </a:lstStyle>
          <a:p>
            <a:pPr lvl="0">
              <a:defRPr sz="1800">
                <a:solidFill>
                  <a:srgbClr val="000000"/>
                </a:solidFill>
                <a:effectLst/>
              </a:defRPr>
            </a:pPr>
            <a:r>
              <a:rPr sz="5500">
                <a:solidFill>
                  <a:srgbClr val="FFFFFF"/>
                </a:solidFill>
                <a:effectLst>
                  <a:outerShdw sx="100000" sy="100000" kx="0" ky="0" algn="b" rotWithShape="0" blurRad="50800" dist="38100" dir="5400000">
                    <a:srgbClr val="000000"/>
                  </a:outerShdw>
                </a:effectLst>
              </a:rPr>
              <a:t>What is Nanotechnology?</a:t>
            </a:r>
          </a:p>
        </p:txBody>
      </p:sp>
      <p:sp>
        <p:nvSpPr>
          <p:cNvPr id="36" name="Shape 36"/>
          <p:cNvSpPr/>
          <p:nvPr>
            <p:ph type="body" idx="1"/>
          </p:nvPr>
        </p:nvSpPr>
        <p:spPr>
          <a:prstGeom prst="rect">
            <a:avLst/>
          </a:prstGeom>
        </p:spPr>
        <p:txBody>
          <a:bodyPr anchor="t"/>
          <a:lstStyle/>
          <a:p>
            <a:pPr lvl="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The capability to observe, measure, model, and manipulate matter at the length scale between approximately 1 and 100 nanometers, where unusual phenomena permits innovative applications.</a:t>
            </a:r>
            <a:endParaRPr sz="3500">
              <a:solidFill>
                <a:srgbClr val="FFFFFF"/>
              </a:solidFill>
              <a:effectLst>
                <a:outerShdw sx="100000" sy="100000" kx="0" ky="0" algn="b" rotWithShape="0" blurRad="50800" dist="38100" dir="5400000">
                  <a:srgbClr val="000000"/>
                </a:outerShdw>
              </a:effectLst>
            </a:endParaRPr>
          </a:p>
          <a:p>
            <a:pPr lvl="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“Suddenly, it’s like the periodic table projects out into a new dimension. It’s not just that we have the list of elements, but we can change their sizes and each size is a little bit different than every other when it’s very very small” (Paul Alivisatos)</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body" idx="1"/>
          </p:nvPr>
        </p:nvSpPr>
        <p:spPr>
          <a:prstGeom prst="rect">
            <a:avLst/>
          </a:prstGeom>
        </p:spPr>
        <p:txBody>
          <a:bodyPr/>
          <a:lstStyle/>
          <a:p>
            <a:pPr lvl="0" marL="406400" indent="-406400">
              <a:buSzPct val="75000"/>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Graphene can be used as a transistor as well as a display screen</a:t>
            </a:r>
            <a:endParaRPr sz="3600">
              <a:solidFill>
                <a:srgbClr val="FFFFFF"/>
              </a:solidFill>
              <a:effectLst>
                <a:outerShdw sx="100000" sy="100000" kx="0" ky="0" algn="b" rotWithShape="0" blurRad="50800" dist="38100" dir="5400000">
                  <a:srgbClr val="000000"/>
                </a:outerShdw>
              </a:effectLst>
            </a:endParaRPr>
          </a:p>
          <a:p>
            <a:pPr lvl="0" marL="406400" indent="-406400">
              <a:buSzPct val="75000"/>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It can be used to deliver electricity more efficiently than any other known material </a:t>
            </a:r>
            <a:endParaRPr sz="3600">
              <a:solidFill>
                <a:srgbClr val="FFFFFF"/>
              </a:solidFill>
              <a:effectLst>
                <a:outerShdw sx="100000" sy="100000" kx="0" ky="0" algn="b" rotWithShape="0" blurRad="50800" dist="38100" dir="5400000">
                  <a:srgbClr val="000000"/>
                </a:outerShdw>
              </a:effectLst>
            </a:endParaRPr>
          </a:p>
          <a:p>
            <a:pPr lvl="0" marL="406400" indent="-406400">
              <a:buSzPct val="75000"/>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It can also be used as a battery and as a superconductor allowing flexible batteries and high charge and discharge rate. </a:t>
            </a:r>
            <a:endParaRPr sz="3600">
              <a:solidFill>
                <a:srgbClr val="FFFFFF"/>
              </a:solidFill>
              <a:effectLst>
                <a:outerShdw sx="100000" sy="100000" kx="0" ky="0" algn="b" rotWithShape="0" blurRad="50800" dist="38100" dir="5400000">
                  <a:srgbClr val="000000"/>
                </a:outerShdw>
              </a:effectLst>
            </a:endParaRPr>
          </a:p>
          <a:p>
            <a:pPr lvl="0" marL="406400" indent="-406400">
              <a:buSzPct val="75000"/>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It is also the best membrane for reverse osmosis know to man</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lvl1pPr>
              <a:defRPr sz="6500"/>
            </a:lvl1pPr>
          </a:lstStyle>
          <a:p>
            <a:pPr lvl="0">
              <a:defRPr sz="1800">
                <a:solidFill>
                  <a:srgbClr val="000000"/>
                </a:solidFill>
                <a:effectLst/>
              </a:defRPr>
            </a:pPr>
            <a:r>
              <a:rPr sz="6500">
                <a:solidFill>
                  <a:srgbClr val="FFFFFF"/>
                </a:solidFill>
                <a:effectLst>
                  <a:outerShdw sx="100000" sy="100000" kx="0" ky="0" algn="b" rotWithShape="0" blurRad="50800" dist="38100" dir="5400000">
                    <a:srgbClr val="000000"/>
                  </a:outerShdw>
                </a:effectLst>
              </a:rPr>
              <a:t>Nanotechnology in Medicine </a:t>
            </a:r>
          </a:p>
        </p:txBody>
      </p:sp>
      <p:sp>
        <p:nvSpPr>
          <p:cNvPr id="88" name="Shape 88"/>
          <p:cNvSpPr/>
          <p:nvPr>
            <p:ph type="body" idx="1"/>
          </p:nvPr>
        </p:nvSpPr>
        <p:spPr>
          <a:prstGeom prst="rect">
            <a:avLst/>
          </a:prstGeom>
        </p:spPr>
        <p:txBody>
          <a:bodyPr/>
          <a:lstStyle/>
          <a:p>
            <a:pPr lvl="0" marL="406400" indent="-406400">
              <a:buSzPct val="75000"/>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Nanoparticles can be used to deliver medicine or even cell protein and enzymes.</a:t>
            </a:r>
            <a:endParaRPr sz="3600">
              <a:solidFill>
                <a:srgbClr val="FFFFFF"/>
              </a:solidFill>
              <a:effectLst>
                <a:outerShdw sx="100000" sy="100000" kx="0" ky="0" algn="b" rotWithShape="0" blurRad="50800" dist="38100" dir="5400000">
                  <a:srgbClr val="000000"/>
                </a:outerShdw>
              </a:effectLst>
            </a:endParaRPr>
          </a:p>
          <a:p>
            <a:pPr lvl="0" marL="406400" indent="-406400">
              <a:buSzPct val="75000"/>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Gold nanoparticles are being used to to target cancer cell offering an option of treatment with very little side effect.</a:t>
            </a:r>
            <a:endParaRPr sz="3600">
              <a:solidFill>
                <a:srgbClr val="FFFFFF"/>
              </a:solidFill>
              <a:effectLst>
                <a:outerShdw sx="100000" sy="100000" kx="0" ky="0" algn="b" rotWithShape="0" blurRad="50800" dist="38100" dir="5400000">
                  <a:srgbClr val="000000"/>
                </a:outerShdw>
              </a:effectLst>
            </a:endParaRPr>
          </a:p>
          <a:p>
            <a:pPr lvl="0" marL="406400" indent="-406400">
              <a:buSzPct val="75000"/>
              <a:buChar char="•"/>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Nanoparticles are theorized to be able to take some cell function “artificial blood cells” </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lvl1pPr>
              <a:defRPr sz="6500"/>
            </a:lvl1pPr>
          </a:lstStyle>
          <a:p>
            <a:pPr lvl="0">
              <a:defRPr sz="1800">
                <a:solidFill>
                  <a:srgbClr val="000000"/>
                </a:solidFill>
                <a:effectLst/>
              </a:defRPr>
            </a:pPr>
            <a:r>
              <a:rPr sz="6500">
                <a:solidFill>
                  <a:srgbClr val="FFFFFF"/>
                </a:solidFill>
                <a:effectLst>
                  <a:outerShdw sx="100000" sy="100000" kx="0" ky="0" algn="b" rotWithShape="0" blurRad="50800" dist="38100" dir="5400000">
                    <a:srgbClr val="000000"/>
                  </a:outerShdw>
                </a:effectLst>
              </a:rPr>
              <a:t>Nanotechnology Is beneficial to humanity</a:t>
            </a:r>
          </a:p>
        </p:txBody>
      </p:sp>
      <p:sp>
        <p:nvSpPr>
          <p:cNvPr id="91" name="Shape 91"/>
          <p:cNvSpPr/>
          <p:nvPr>
            <p:ph type="body" idx="1"/>
          </p:nvPr>
        </p:nvSpPr>
        <p:spPr>
          <a:prstGeom prst="rect">
            <a:avLst/>
          </a:prstGeom>
        </p:spPr>
        <p:txBody>
          <a:bodyPr/>
          <a:lstStyle/>
          <a:p>
            <a:pPr lvl="0" marL="373379" indent="-373379" defTabSz="490727">
              <a:spcBef>
                <a:spcPts val="3000"/>
              </a:spcBef>
              <a:buSzPct val="75000"/>
              <a:buChar char="•"/>
              <a:defRPr sz="1800">
                <a:solidFill>
                  <a:srgbClr val="000000"/>
                </a:solidFill>
                <a:effectLst/>
              </a:defRPr>
            </a:pPr>
            <a:r>
              <a:rPr sz="2940">
                <a:solidFill>
                  <a:srgbClr val="FFFFFF"/>
                </a:solidFill>
                <a:effectLst>
                  <a:outerShdw sx="100000" sy="100000" kx="0" ky="0" algn="b" rotWithShape="0" blurRad="42672" dist="32004" dir="5400000">
                    <a:srgbClr val="000000"/>
                  </a:outerShdw>
                </a:effectLst>
              </a:rPr>
              <a:t>Nanotechnology  can extend human life and enchant human abilities </a:t>
            </a:r>
            <a:endParaRPr sz="2940">
              <a:solidFill>
                <a:srgbClr val="FFFFFF"/>
              </a:solidFill>
              <a:effectLst>
                <a:outerShdw sx="100000" sy="100000" kx="0" ky="0" algn="b" rotWithShape="0" blurRad="42672" dist="32004" dir="5400000">
                  <a:srgbClr val="000000"/>
                </a:outerShdw>
              </a:effectLst>
            </a:endParaRPr>
          </a:p>
          <a:p>
            <a:pPr lvl="0" marL="373379" indent="-373379" defTabSz="490727">
              <a:spcBef>
                <a:spcPts val="3000"/>
              </a:spcBef>
              <a:buSzPct val="75000"/>
              <a:buChar char="•"/>
              <a:defRPr sz="1800">
                <a:solidFill>
                  <a:srgbClr val="000000"/>
                </a:solidFill>
                <a:effectLst/>
              </a:defRPr>
            </a:pPr>
            <a:r>
              <a:rPr sz="2940">
                <a:solidFill>
                  <a:srgbClr val="FFFFFF"/>
                </a:solidFill>
                <a:effectLst>
                  <a:outerShdw sx="100000" sy="100000" kx="0" ky="0" algn="b" rotWithShape="0" blurRad="42672" dist="32004" dir="5400000">
                    <a:srgbClr val="000000"/>
                  </a:outerShdw>
                </a:effectLst>
              </a:rPr>
              <a:t>It can increase efficiently in medicine, manufacturing and energy transport</a:t>
            </a:r>
            <a:endParaRPr sz="2940">
              <a:solidFill>
                <a:srgbClr val="FFFFFF"/>
              </a:solidFill>
              <a:effectLst>
                <a:outerShdw sx="100000" sy="100000" kx="0" ky="0" algn="b" rotWithShape="0" blurRad="42672" dist="32004" dir="5400000">
                  <a:srgbClr val="000000"/>
                </a:outerShdw>
              </a:effectLst>
            </a:endParaRPr>
          </a:p>
          <a:p>
            <a:pPr lvl="0" marL="373379" indent="-373379" defTabSz="490727">
              <a:spcBef>
                <a:spcPts val="3000"/>
              </a:spcBef>
              <a:buSzPct val="75000"/>
              <a:buChar char="•"/>
              <a:defRPr sz="1800">
                <a:solidFill>
                  <a:srgbClr val="000000"/>
                </a:solidFill>
                <a:effectLst/>
              </a:defRPr>
            </a:pPr>
            <a:r>
              <a:rPr sz="2940">
                <a:solidFill>
                  <a:srgbClr val="FFFFFF"/>
                </a:solidFill>
                <a:effectLst>
                  <a:outerShdw sx="100000" sy="100000" kx="0" ky="0" algn="b" rotWithShape="0" blurRad="42672" dist="32004" dir="5400000">
                    <a:srgbClr val="000000"/>
                  </a:outerShdw>
                </a:effectLst>
              </a:rPr>
              <a:t>it can improve computing and processing power.</a:t>
            </a:r>
            <a:endParaRPr sz="2940">
              <a:solidFill>
                <a:srgbClr val="FFFFFF"/>
              </a:solidFill>
              <a:effectLst>
                <a:outerShdw sx="100000" sy="100000" kx="0" ky="0" algn="b" rotWithShape="0" blurRad="42672" dist="32004" dir="5400000">
                  <a:srgbClr val="000000"/>
                </a:outerShdw>
              </a:effectLst>
            </a:endParaRPr>
          </a:p>
          <a:p>
            <a:pPr lvl="0" marL="373379" indent="-373379" defTabSz="490727">
              <a:spcBef>
                <a:spcPts val="3000"/>
              </a:spcBef>
              <a:buSzPct val="75000"/>
              <a:buChar char="•"/>
              <a:defRPr sz="1800">
                <a:solidFill>
                  <a:srgbClr val="000000"/>
                </a:solidFill>
                <a:effectLst/>
              </a:defRPr>
            </a:pPr>
            <a:r>
              <a:rPr sz="2940">
                <a:solidFill>
                  <a:srgbClr val="FFFFFF"/>
                </a:solidFill>
                <a:effectLst>
                  <a:outerShdw sx="100000" sy="100000" kx="0" ky="0" algn="b" rotWithShape="0" blurRad="42672" dist="32004" dir="5400000">
                    <a:srgbClr val="000000"/>
                  </a:outerShdw>
                </a:effectLst>
              </a:rPr>
              <a:t>Since most nanoparticles are carbon based a lot of them are biodegradable</a:t>
            </a:r>
            <a:endParaRPr sz="2940">
              <a:solidFill>
                <a:srgbClr val="FFFFFF"/>
              </a:solidFill>
              <a:effectLst>
                <a:outerShdw sx="100000" sy="100000" kx="0" ky="0" algn="b" rotWithShape="0" blurRad="42672" dist="32004" dir="5400000">
                  <a:srgbClr val="000000"/>
                </a:outerShdw>
              </a:effectLst>
            </a:endParaRPr>
          </a:p>
          <a:p>
            <a:pPr lvl="0" marL="373379" indent="-373379" defTabSz="490727">
              <a:spcBef>
                <a:spcPts val="3000"/>
              </a:spcBef>
              <a:buSzPct val="75000"/>
              <a:buChar char="•"/>
              <a:defRPr sz="1800">
                <a:solidFill>
                  <a:srgbClr val="000000"/>
                </a:solidFill>
                <a:effectLst/>
              </a:defRPr>
            </a:pPr>
            <a:r>
              <a:rPr sz="2940">
                <a:solidFill>
                  <a:srgbClr val="FFFFFF"/>
                </a:solidFill>
                <a:effectLst>
                  <a:outerShdw sx="100000" sy="100000" kx="0" ky="0" algn="b" rotWithShape="0" blurRad="42672" dist="32004" dir="5400000">
                    <a:srgbClr val="000000"/>
                  </a:outerShdw>
                </a:effectLst>
              </a:rPr>
              <a:t>Most nanoparticle product are cheap due to abundance and the need for a very small amount</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5" name="Group 95"/>
          <p:cNvGrpSpPr/>
          <p:nvPr/>
        </p:nvGrpSpPr>
        <p:grpSpPr>
          <a:xfrm>
            <a:off x="7181593" y="1513208"/>
            <a:ext cx="5397501" cy="6121401"/>
            <a:chOff x="-190500" y="-190500"/>
            <a:chExt cx="5397500" cy="6121400"/>
          </a:xfrm>
        </p:grpSpPr>
        <p:pic>
          <p:nvPicPr>
            <p:cNvPr id="94" name="pasted-image.tif"/>
            <p:cNvPicPr/>
            <p:nvPr/>
          </p:nvPicPr>
          <p:blipFill>
            <a:blip r:embed="rId2">
              <a:extLst/>
            </a:blip>
            <a:srcRect l="10792" t="0" r="10792" b="0"/>
            <a:stretch>
              <a:fillRect/>
            </a:stretch>
          </p:blipFill>
          <p:spPr>
            <a:xfrm>
              <a:off x="0" y="0"/>
              <a:ext cx="5016500" cy="5715000"/>
            </a:xfrm>
            <a:prstGeom prst="rect">
              <a:avLst/>
            </a:prstGeom>
            <a:ln>
              <a:noFill/>
            </a:ln>
            <a:effectLst/>
          </p:spPr>
        </p:pic>
        <p:pic>
          <p:nvPicPr>
            <p:cNvPr id="93" name=""/>
            <p:cNvPicPr/>
            <p:nvPr/>
          </p:nvPicPr>
          <p:blipFill>
            <a:blip r:embed="rId3">
              <a:extLst/>
            </a:blip>
            <a:stretch>
              <a:fillRect/>
            </a:stretch>
          </p:blipFill>
          <p:spPr>
            <a:xfrm>
              <a:off x="-190500" y="-190500"/>
              <a:ext cx="5397500" cy="6121400"/>
            </a:xfrm>
            <a:prstGeom prst="rect">
              <a:avLst/>
            </a:prstGeom>
            <a:effectLst/>
          </p:spPr>
        </p:pic>
      </p:grpSp>
      <p:sp>
        <p:nvSpPr>
          <p:cNvPr id="96" name="Shape 96"/>
          <p:cNvSpPr/>
          <p:nvPr>
            <p:ph type="title"/>
          </p:nvPr>
        </p:nvSpPr>
        <p:spPr>
          <a:prstGeom prst="rect">
            <a:avLst/>
          </a:prstGeom>
        </p:spPr>
        <p:txBody>
          <a:bodyPr/>
          <a:lstStyle>
            <a:lvl1pPr>
              <a:defRPr sz="6500"/>
            </a:lvl1pPr>
          </a:lstStyle>
          <a:p>
            <a:pPr lvl="0">
              <a:defRPr sz="1800">
                <a:solidFill>
                  <a:srgbClr val="000000"/>
                </a:solidFill>
                <a:effectLst/>
              </a:defRPr>
            </a:pPr>
            <a:r>
              <a:rPr sz="6500">
                <a:solidFill>
                  <a:srgbClr val="FFFFFF"/>
                </a:solidFill>
                <a:effectLst>
                  <a:outerShdw sx="100000" sy="100000" kx="0" ky="0" algn="b" rotWithShape="0" blurRad="50800" dist="38100" dir="5400000">
                    <a:srgbClr val="000000"/>
                  </a:outerShdw>
                </a:effectLst>
              </a:rPr>
              <a:t>Nanotechnology is beneficial to the environment</a:t>
            </a:r>
          </a:p>
        </p:txBody>
      </p:sp>
      <p:sp>
        <p:nvSpPr>
          <p:cNvPr id="97" name="Shape 97"/>
          <p:cNvSpPr/>
          <p:nvPr>
            <p:ph type="body" idx="1"/>
          </p:nvPr>
        </p:nvSpPr>
        <p:spPr>
          <a:xfrm>
            <a:off x="556772" y="2829856"/>
            <a:ext cx="6354073" cy="6588047"/>
          </a:xfrm>
          <a:prstGeom prst="rect">
            <a:avLst/>
          </a:prstGeom>
        </p:spPr>
        <p:txBody>
          <a:bodyPr/>
          <a:lstStyle/>
          <a:p>
            <a:pPr lvl="0" marL="250648" indent="-250648" defTabSz="338835">
              <a:lnSpc>
                <a:spcPct val="120000"/>
              </a:lnSpc>
              <a:spcBef>
                <a:spcPts val="2000"/>
              </a:spcBef>
              <a:buSzPct val="75000"/>
              <a:buChar char="•"/>
              <a:defRPr sz="1800">
                <a:solidFill>
                  <a:srgbClr val="000000"/>
                </a:solidFill>
                <a:effectLst/>
              </a:defRPr>
            </a:pPr>
            <a:r>
              <a:rPr sz="3190">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rPr>
              <a:t>Prototipe solar panels:</a:t>
            </a:r>
            <a:endParaRPr sz="3190">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endParaRPr>
          </a:p>
          <a:p>
            <a:pPr lvl="1" marL="508458" indent="-250648" defTabSz="338835">
              <a:lnSpc>
                <a:spcPct val="120000"/>
              </a:lnSpc>
              <a:spcBef>
                <a:spcPts val="2000"/>
              </a:spcBef>
              <a:buSzPct val="75000"/>
              <a:buChar char="•"/>
              <a:defRPr sz="1800">
                <a:solidFill>
                  <a:srgbClr val="000000"/>
                </a:solidFill>
                <a:effectLst/>
              </a:defRPr>
            </a:pPr>
            <a:r>
              <a:rPr sz="2029">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rPr>
              <a:t>can be more practical to convert sunlight into electricity</a:t>
            </a:r>
            <a:endParaRPr sz="2029">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endParaRPr>
          </a:p>
          <a:p>
            <a:pPr lvl="1" marL="508458" indent="-250648" defTabSz="338835">
              <a:lnSpc>
                <a:spcPct val="120000"/>
              </a:lnSpc>
              <a:spcBef>
                <a:spcPts val="2000"/>
              </a:spcBef>
              <a:buSzPct val="75000"/>
              <a:buChar char="•"/>
              <a:defRPr sz="1800">
                <a:solidFill>
                  <a:srgbClr val="000000"/>
                </a:solidFill>
                <a:effectLst/>
              </a:defRPr>
            </a:pPr>
            <a:r>
              <a:rPr sz="2029">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rPr>
              <a:t>use print-like manufacturing processes</a:t>
            </a:r>
            <a:endParaRPr sz="2029">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endParaRPr>
          </a:p>
          <a:p>
            <a:pPr lvl="1" marL="508458" indent="-250648" defTabSz="338835">
              <a:lnSpc>
                <a:spcPct val="120000"/>
              </a:lnSpc>
              <a:spcBef>
                <a:spcPts val="2000"/>
              </a:spcBef>
              <a:buSzPct val="75000"/>
              <a:buChar char="•"/>
              <a:defRPr sz="1800">
                <a:solidFill>
                  <a:srgbClr val="000000"/>
                </a:solidFill>
                <a:effectLst/>
              </a:defRPr>
            </a:pPr>
            <a:r>
              <a:rPr sz="2029">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rPr>
              <a:t>can be devised in flexible rolls</a:t>
            </a:r>
            <a:endParaRPr sz="2029">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endParaRPr>
          </a:p>
          <a:p>
            <a:pPr lvl="1" marL="508458" indent="-250648" defTabSz="338835">
              <a:lnSpc>
                <a:spcPct val="120000"/>
              </a:lnSpc>
              <a:spcBef>
                <a:spcPts val="2000"/>
              </a:spcBef>
              <a:buSzPct val="75000"/>
              <a:buChar char="•"/>
              <a:defRPr sz="1800">
                <a:solidFill>
                  <a:srgbClr val="000000"/>
                </a:solidFill>
                <a:effectLst/>
              </a:defRPr>
            </a:pPr>
            <a:r>
              <a:rPr sz="2029">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rPr>
              <a:t>thin-film solar electric panels can be suited for computer cases</a:t>
            </a:r>
            <a:endParaRPr sz="2029">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endParaRPr>
          </a:p>
          <a:p>
            <a:pPr lvl="1" marL="508458" indent="-250648" defTabSz="338835">
              <a:lnSpc>
                <a:spcPct val="120000"/>
              </a:lnSpc>
              <a:spcBef>
                <a:spcPts val="2000"/>
              </a:spcBef>
              <a:buSzPct val="75000"/>
              <a:buChar char="•"/>
              <a:defRPr sz="1800">
                <a:solidFill>
                  <a:srgbClr val="000000"/>
                </a:solidFill>
                <a:effectLst/>
              </a:defRPr>
            </a:pPr>
            <a:r>
              <a:rPr sz="2029">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rPr>
              <a:t>“flexible piezoelectric nanowires woven into clothing can generate usable energy on-the-go from light, friction, and/or body heat.”</a:t>
            </a:r>
            <a:endParaRPr sz="2029">
              <a:solidFill>
                <a:srgbClr val="FFFFFF"/>
              </a:solidFill>
              <a:effectLst>
                <a:outerShdw sx="100000" sy="100000" kx="0" ky="0" algn="b" rotWithShape="0" blurRad="29464" dist="22098" dir="5400000">
                  <a:srgbClr val="000000"/>
                </a:outerShdw>
              </a:effectLst>
              <a:latin typeface="Helvetica Neue"/>
              <a:ea typeface="Helvetica Neue"/>
              <a:cs typeface="Helvetica Neue"/>
              <a:sym typeface="Helvetica Neue"/>
            </a:endParaRPr>
          </a:p>
          <a:p>
            <a:pPr lvl="0" marL="0" indent="0" defTabSz="338835">
              <a:lnSpc>
                <a:spcPct val="120000"/>
              </a:lnSpc>
              <a:spcBef>
                <a:spcPts val="2000"/>
              </a:spcBef>
              <a:buSzTx/>
              <a:buNone/>
              <a:defRPr sz="1800">
                <a:solidFill>
                  <a:srgbClr val="000000"/>
                </a:solidFill>
                <a:effectLst/>
              </a:defRPr>
            </a:pPr>
            <a:endParaRPr sz="2029">
              <a:solidFill>
                <a:srgbClr val="FFFFFF"/>
              </a:solidFill>
              <a:effectLst>
                <a:outerShdw sx="100000" sy="100000" kx="0" ky="0" algn="b" rotWithShape="0" blurRad="29464" dist="22098" dir="5400000">
                  <a:srgbClr val="000000"/>
                </a:outerShdw>
              </a:effectLst>
            </a:endParaRPr>
          </a:p>
          <a:p>
            <a:pPr lvl="0" marL="0" indent="0" defTabSz="265175">
              <a:spcBef>
                <a:spcPts val="0"/>
              </a:spcBef>
              <a:buSzTx/>
              <a:buNone/>
              <a:defRPr sz="1800">
                <a:solidFill>
                  <a:srgbClr val="000000"/>
                </a:solidFill>
                <a:effectLst/>
              </a:defRPr>
            </a:pPr>
            <a:endParaRPr sz="1333">
              <a:solidFill>
                <a:srgbClr val="FFFFFF"/>
              </a:solidFill>
              <a:latin typeface="Arial"/>
              <a:ea typeface="Arial"/>
              <a:cs typeface="Arial"/>
              <a:sym typeface="Arial"/>
            </a:endParaRPr>
          </a:p>
          <a:p>
            <a:pPr lvl="0" marL="0" indent="0" defTabSz="265175">
              <a:spcBef>
                <a:spcPts val="0"/>
              </a:spcBef>
              <a:buSzTx/>
              <a:buNone/>
              <a:defRPr sz="1800">
                <a:solidFill>
                  <a:srgbClr val="000000"/>
                </a:solidFill>
                <a:effectLst/>
              </a:defRPr>
            </a:pPr>
            <a:endParaRPr sz="1333">
              <a:solidFill>
                <a:srgbClr val="FFFFFF"/>
              </a:solidFill>
              <a:latin typeface="Arial"/>
              <a:ea typeface="Arial"/>
              <a:cs typeface="Arial"/>
              <a:sym typeface="Arial"/>
            </a:endParaRPr>
          </a:p>
        </p:txBody>
      </p:sp>
      <p:sp>
        <p:nvSpPr>
          <p:cNvPr id="98" name="Shape 98"/>
          <p:cNvSpPr/>
          <p:nvPr/>
        </p:nvSpPr>
        <p:spPr>
          <a:xfrm>
            <a:off x="7436166" y="7956107"/>
            <a:ext cx="4888356" cy="10088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000">
                <a:latin typeface="Helvetica Neue"/>
                <a:ea typeface="Helvetica Neue"/>
                <a:cs typeface="Helvetica Neue"/>
                <a:sym typeface="Helvetica Neue"/>
              </a:defRPr>
            </a:lvl1pPr>
          </a:lstStyle>
          <a:p>
            <a:pPr lvl="0">
              <a:defRPr sz="1800">
                <a:solidFill>
                  <a:srgbClr val="000000"/>
                </a:solidFill>
                <a:effectLst/>
              </a:defRPr>
            </a:pPr>
            <a:r>
              <a:rPr sz="2000">
                <a:solidFill>
                  <a:srgbClr val="FFFFFF"/>
                </a:solidFill>
              </a:rPr>
              <a:t>Nanoparticles help create lightweight and flexible solar cells. (Image courtesy of Nanosys)</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prstGeom prst="rect">
            <a:avLst/>
          </a:prstGeom>
        </p:spPr>
        <p:txBody>
          <a:bodyPr/>
          <a:lstStyle>
            <a:lvl1pPr>
              <a:defRPr sz="5500"/>
            </a:lvl1pPr>
          </a:lstStyle>
          <a:p>
            <a:pPr lvl="0">
              <a:defRPr sz="1800">
                <a:solidFill>
                  <a:srgbClr val="000000"/>
                </a:solidFill>
                <a:effectLst/>
              </a:defRPr>
            </a:pPr>
            <a:r>
              <a:rPr sz="5500">
                <a:solidFill>
                  <a:srgbClr val="FFFFFF"/>
                </a:solidFill>
                <a:effectLst>
                  <a:outerShdw sx="100000" sy="100000" kx="0" ky="0" algn="b" rotWithShape="0" blurRad="50800" dist="38100" dir="5400000">
                    <a:srgbClr val="000000"/>
                  </a:outerShdw>
                </a:effectLst>
              </a:rPr>
              <a:t>More benefits…</a:t>
            </a:r>
          </a:p>
        </p:txBody>
      </p:sp>
      <p:sp>
        <p:nvSpPr>
          <p:cNvPr id="101" name="Shape 101"/>
          <p:cNvSpPr/>
          <p:nvPr>
            <p:ph type="body" idx="1"/>
          </p:nvPr>
        </p:nvSpPr>
        <p:spPr>
          <a:prstGeom prst="rect">
            <a:avLst/>
          </a:prstGeom>
        </p:spPr>
        <p:txBody>
          <a:bodyPr/>
          <a:lstStyle/>
          <a:p>
            <a:pPr lvl="0" marL="320040" indent="-320040" defTabSz="420624">
              <a:lnSpc>
                <a:spcPct val="120000"/>
              </a:lnSpc>
              <a:spcBef>
                <a:spcPts val="2500"/>
              </a:spcBef>
              <a:buSzPct val="75000"/>
              <a:buChar char="•"/>
              <a:defRPr sz="1800">
                <a:solidFill>
                  <a:srgbClr val="000000"/>
                </a:solidFill>
                <a:effectLst/>
              </a:defRPr>
            </a:pPr>
            <a:r>
              <a:rPr sz="2520">
                <a:solidFill>
                  <a:srgbClr val="FFFFFF"/>
                </a:solidFill>
                <a:effectLst>
                  <a:outerShdw sx="100000" sy="100000" kx="0" ky="0" algn="b" rotWithShape="0" blurRad="36576" dist="27432" dir="5400000">
                    <a:srgbClr val="000000"/>
                  </a:outerShdw>
                </a:effectLst>
              </a:rPr>
              <a:t>With the use of enzymes, nano-bioengineering aims to convert cellulose into ethanol for fuel using wood chips, corn stalks, unfertilized perennial grasses, etc.</a:t>
            </a:r>
            <a:endParaRPr sz="2520">
              <a:solidFill>
                <a:srgbClr val="FFFFFF"/>
              </a:solidFill>
              <a:effectLst>
                <a:outerShdw sx="100000" sy="100000" kx="0" ky="0" algn="b" rotWithShape="0" blurRad="36576" dist="27432" dir="5400000">
                  <a:srgbClr val="000000"/>
                </a:outerShdw>
              </a:effectLst>
            </a:endParaRPr>
          </a:p>
          <a:p>
            <a:pPr lvl="0" marL="320040" indent="-320040" defTabSz="420624">
              <a:lnSpc>
                <a:spcPct val="120000"/>
              </a:lnSpc>
              <a:spcBef>
                <a:spcPts val="2500"/>
              </a:spcBef>
              <a:buSzPct val="75000"/>
              <a:buChar char="•"/>
              <a:defRPr sz="1800">
                <a:solidFill>
                  <a:srgbClr val="000000"/>
                </a:solidFill>
                <a:effectLst/>
              </a:defRPr>
            </a:pPr>
            <a:r>
              <a:rPr sz="2520">
                <a:solidFill>
                  <a:srgbClr val="FFFFFF"/>
                </a:solidFill>
                <a:effectLst>
                  <a:outerShdw sx="100000" sy="100000" kx="0" ky="0" algn="b" rotWithShape="0" blurRad="36576" dist="27432" dir="5400000">
                    <a:srgbClr val="000000"/>
                  </a:outerShdw>
                </a:effectLst>
              </a:rPr>
              <a:t>The need for affordable, clean drinking water could be attained with the use of Nanotechnology.  “Unexpected magnetic interactions between ultrasmall specks of rust, […] can help remove arsenic or carbon tetrachloride from water.”</a:t>
            </a:r>
            <a:endParaRPr sz="2520">
              <a:solidFill>
                <a:srgbClr val="FFFFFF"/>
              </a:solidFill>
              <a:effectLst>
                <a:outerShdw sx="100000" sy="100000" kx="0" ky="0" algn="b" rotWithShape="0" blurRad="36576" dist="27432" dir="5400000">
                  <a:srgbClr val="000000"/>
                </a:outerShdw>
              </a:effectLst>
            </a:endParaRPr>
          </a:p>
          <a:p>
            <a:pPr lvl="0" marL="320040" indent="-320040" defTabSz="420624">
              <a:lnSpc>
                <a:spcPct val="120000"/>
              </a:lnSpc>
              <a:spcBef>
                <a:spcPts val="2500"/>
              </a:spcBef>
              <a:buSzPct val="75000"/>
              <a:buChar char="•"/>
              <a:defRPr sz="1800">
                <a:solidFill>
                  <a:srgbClr val="000000"/>
                </a:solidFill>
                <a:effectLst/>
              </a:defRPr>
            </a:pPr>
            <a:r>
              <a:rPr sz="2520">
                <a:solidFill>
                  <a:srgbClr val="FFFFFF"/>
                </a:solidFill>
                <a:effectLst>
                  <a:outerShdw sx="100000" sy="100000" kx="0" ky="0" algn="b" rotWithShape="0" blurRad="36576" dist="27432" dir="5400000">
                    <a:srgbClr val="000000"/>
                  </a:outerShdw>
                </a:effectLst>
              </a:rPr>
              <a:t>Nanostructured filters can potentially eliminate virus cells from water.</a:t>
            </a:r>
            <a:endParaRPr sz="2520">
              <a:solidFill>
                <a:srgbClr val="FFFFFF"/>
              </a:solidFill>
              <a:effectLst>
                <a:outerShdw sx="100000" sy="100000" kx="0" ky="0" algn="b" rotWithShape="0" blurRad="36576" dist="27432" dir="5400000">
                  <a:srgbClr val="000000"/>
                </a:outerShdw>
              </a:effectLst>
            </a:endParaRPr>
          </a:p>
          <a:p>
            <a:pPr lvl="0" marL="320040" indent="-320040" defTabSz="420624">
              <a:lnSpc>
                <a:spcPct val="120000"/>
              </a:lnSpc>
              <a:spcBef>
                <a:spcPts val="2500"/>
              </a:spcBef>
              <a:buSzPct val="75000"/>
              <a:buChar char="•"/>
              <a:defRPr sz="1800">
                <a:solidFill>
                  <a:srgbClr val="000000"/>
                </a:solidFill>
                <a:effectLst/>
              </a:defRPr>
            </a:pPr>
            <a:r>
              <a:rPr sz="2520">
                <a:solidFill>
                  <a:srgbClr val="FFFFFF"/>
                </a:solidFill>
                <a:effectLst>
                  <a:outerShdw sx="100000" sy="100000" kx="0" ky="0" algn="b" rotWithShape="0" blurRad="36576" dist="27432" dir="5400000">
                    <a:srgbClr val="000000"/>
                  </a:outerShdw>
                </a:effectLst>
              </a:rPr>
              <a:t>A deionization method proposed by scientists using nanosized fiber electrodes can help cut down on the cost and energy demand for eliminating salts from water.</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nvSpPr>
        <p:spPr>
          <a:xfrm>
            <a:off x="1270000" y="6362700"/>
            <a:ext cx="10464800" cy="4613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u="sng">
                <a:solidFill>
                  <a:srgbClr val="73BFFF"/>
                </a:solidFill>
                <a:effectLst>
                  <a:outerShdw sx="100000" sy="100000" kx="0" ky="0" algn="b" rotWithShape="0" blurRad="38100" dist="36285" dir="2700000">
                    <a:srgbClr val="000000">
                      <a:alpha val="48000"/>
                    </a:srgbClr>
                  </a:outerShdw>
                </a:effectLst>
                <a:latin typeface="Helvetica Neue"/>
                <a:ea typeface="Helvetica Neue"/>
                <a:cs typeface="Helvetica Neue"/>
                <a:sym typeface="Helvetica Neue"/>
                <a:hlinkClick r:id="rId2" invalidUrl="" action="" tgtFrame="" tooltip="" history="1" highlightClick="0" endSnd="0"/>
              </a:defRPr>
            </a:lvl1pPr>
          </a:lstStyle>
          <a:p>
            <a:pPr lvl="0">
              <a:defRPr i="0" sz="1800" u="none">
                <a:solidFill>
                  <a:srgbClr val="000000"/>
                </a:solidFill>
                <a:effectLst/>
              </a:defRPr>
            </a:pPr>
            <a:r>
              <a:rPr i="1" sz="2400" u="sng">
                <a:solidFill>
                  <a:srgbClr val="73BFFF"/>
                </a:solidFill>
                <a:effectLst>
                  <a:outerShdw sx="100000" sy="100000" kx="0" ky="0" algn="b" rotWithShape="0" blurRad="38100" dist="36285" dir="2700000">
                    <a:srgbClr val="000000">
                      <a:alpha val="48000"/>
                    </a:srgbClr>
                  </a:outerShdw>
                </a:effectLst>
                <a:hlinkClick r:id="rId2" invalidUrl="" action="" tgtFrame="" tooltip="" history="1" highlightClick="0" endSnd="0"/>
              </a:rPr>
              <a:t>http://www.youtube.com/watch?v=i4J6uC22Hwo</a:t>
            </a:r>
          </a:p>
        </p:txBody>
      </p:sp>
      <p:sp>
        <p:nvSpPr>
          <p:cNvPr id="104" name="Shape 104"/>
          <p:cNvSpPr/>
          <p:nvPr/>
        </p:nvSpPr>
        <p:spPr>
          <a:xfrm>
            <a:off x="1270000" y="4267200"/>
            <a:ext cx="10464800" cy="647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600">
                <a:effectLst>
                  <a:outerShdw sx="100000" sy="100000" kx="0" ky="0" algn="b" rotWithShape="0" blurRad="38100" dist="54428" dir="2700000">
                    <a:srgbClr val="000000">
                      <a:alpha val="48000"/>
                    </a:srgbClr>
                  </a:outerShdw>
                </a:effectLst>
              </a:defRPr>
            </a:lvl1pPr>
          </a:lstStyle>
          <a:p>
            <a:pPr lvl="0">
              <a:defRPr sz="1800">
                <a:solidFill>
                  <a:srgbClr val="000000"/>
                </a:solidFill>
                <a:effectLst/>
              </a:defRPr>
            </a:pPr>
            <a:r>
              <a:rPr sz="3600">
                <a:solidFill>
                  <a:srgbClr val="FFFFFF"/>
                </a:solidFill>
                <a:effectLst>
                  <a:outerShdw sx="100000" sy="100000" kx="0" ky="0" algn="b" rotWithShape="0" blurRad="38100" dist="54428" dir="2700000">
                    <a:srgbClr val="000000">
                      <a:alpha val="48000"/>
                    </a:srgbClr>
                  </a:outerShdw>
                </a:effectLst>
              </a:rPr>
              <a:t>What is Ultra-Ever Dry?</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6" name="images-1.jpg"/>
          <p:cNvPicPr/>
          <p:nvPr/>
        </p:nvPicPr>
        <p:blipFill>
          <a:blip r:embed="rId2">
            <a:alphaModFix amt="84891"/>
            <a:extLst/>
          </a:blip>
          <a:srcRect l="728" t="0" r="728" b="0"/>
          <a:stretch>
            <a:fillRect/>
          </a:stretch>
        </p:blipFill>
        <p:spPr>
          <a:xfrm>
            <a:off x="6762551" y="1512689"/>
            <a:ext cx="5906046" cy="6728406"/>
          </a:xfrm>
          <a:prstGeom prst="rect">
            <a:avLst/>
          </a:prstGeom>
          <a:ln w="12700">
            <a:miter lim="400000"/>
          </a:ln>
          <a:effectLst>
            <a:outerShdw sx="100000" sy="100000" kx="0" ky="0" algn="b" rotWithShape="0" blurRad="63500" dist="25400" dir="5400000">
              <a:srgbClr val="000000">
                <a:alpha val="50000"/>
              </a:srgbClr>
            </a:outerShdw>
          </a:effectLst>
        </p:spPr>
      </p:pic>
      <p:sp>
        <p:nvSpPr>
          <p:cNvPr id="107" name="Shape 107"/>
          <p:cNvSpPr/>
          <p:nvPr>
            <p:ph type="title"/>
          </p:nvPr>
        </p:nvSpPr>
        <p:spPr>
          <a:xfrm>
            <a:off x="413147" y="384988"/>
            <a:ext cx="11430001" cy="1345174"/>
          </a:xfrm>
          <a:prstGeom prst="rect">
            <a:avLst/>
          </a:prstGeom>
        </p:spPr>
        <p:txBody>
          <a:bodyPr/>
          <a:lstStyle>
            <a:lvl1pPr>
              <a:defRPr sz="5500"/>
            </a:lvl1pPr>
          </a:lstStyle>
          <a:p>
            <a:pPr lvl="0">
              <a:defRPr sz="1800">
                <a:solidFill>
                  <a:srgbClr val="000000"/>
                </a:solidFill>
                <a:effectLst/>
              </a:defRPr>
            </a:pPr>
            <a:r>
              <a:rPr sz="5500">
                <a:solidFill>
                  <a:srgbClr val="FFFFFF"/>
                </a:solidFill>
                <a:effectLst>
                  <a:outerShdw sx="100000" sy="100000" kx="0" ky="0" algn="b" rotWithShape="0" blurRad="50800" dist="38100" dir="5400000">
                    <a:srgbClr val="000000"/>
                  </a:outerShdw>
                </a:effectLst>
              </a:rPr>
              <a:t>Conclusion</a:t>
            </a:r>
          </a:p>
        </p:txBody>
      </p:sp>
      <p:sp>
        <p:nvSpPr>
          <p:cNvPr id="108" name="Shape 108"/>
          <p:cNvSpPr/>
          <p:nvPr>
            <p:ph type="body" idx="1"/>
          </p:nvPr>
        </p:nvSpPr>
        <p:spPr>
          <a:xfrm>
            <a:off x="581561" y="1755378"/>
            <a:ext cx="5422901" cy="7465690"/>
          </a:xfrm>
          <a:prstGeom prst="rect">
            <a:avLst/>
          </a:prstGeom>
        </p:spPr>
        <p:txBody>
          <a:bodyPr/>
          <a:lstStyle/>
          <a:p>
            <a:pPr lvl="0" marL="297815" indent="-297815" defTabSz="391414">
              <a:spcBef>
                <a:spcPts val="2400"/>
              </a:spcBef>
              <a:buSzPct val="75000"/>
              <a:buChar char="•"/>
              <a:defRPr sz="1800">
                <a:solidFill>
                  <a:srgbClr val="000000"/>
                </a:solidFill>
                <a:effectLst/>
              </a:defRPr>
            </a:pPr>
            <a:r>
              <a:rPr sz="2345">
                <a:solidFill>
                  <a:srgbClr val="FFFFFF"/>
                </a:solidFill>
                <a:effectLst>
                  <a:outerShdw sx="100000" sy="100000" kx="0" ky="0" algn="b" rotWithShape="0" blurRad="34036" dist="25527" dir="5400000">
                    <a:srgbClr val="000000"/>
                  </a:outerShdw>
                </a:effectLst>
              </a:rPr>
              <a:t>Nanotechnology is a fairly new field of study</a:t>
            </a:r>
            <a:endParaRPr sz="2345">
              <a:solidFill>
                <a:srgbClr val="FFFFFF"/>
              </a:solidFill>
              <a:effectLst>
                <a:outerShdw sx="100000" sy="100000" kx="0" ky="0" algn="b" rotWithShape="0" blurRad="34036" dist="25527" dir="5400000">
                  <a:srgbClr val="000000"/>
                </a:outerShdw>
              </a:effectLst>
            </a:endParaRPr>
          </a:p>
          <a:p>
            <a:pPr lvl="0" marL="297815" indent="-297815" defTabSz="391414">
              <a:spcBef>
                <a:spcPts val="2400"/>
              </a:spcBef>
              <a:buSzPct val="75000"/>
              <a:buChar char="•"/>
              <a:defRPr sz="1800">
                <a:solidFill>
                  <a:srgbClr val="000000"/>
                </a:solidFill>
                <a:effectLst/>
              </a:defRPr>
            </a:pPr>
            <a:r>
              <a:rPr sz="2345">
                <a:solidFill>
                  <a:srgbClr val="FFFFFF"/>
                </a:solidFill>
                <a:effectLst>
                  <a:outerShdw sx="100000" sy="100000" kx="0" ky="0" algn="b" rotWithShape="0" blurRad="34036" dist="25527" dir="5400000">
                    <a:srgbClr val="000000"/>
                  </a:outerShdw>
                </a:effectLst>
              </a:rPr>
              <a:t>It lacks long-term research on the impact on humans and environment</a:t>
            </a:r>
            <a:endParaRPr sz="2345">
              <a:solidFill>
                <a:srgbClr val="FFFFFF"/>
              </a:solidFill>
              <a:effectLst>
                <a:outerShdw sx="100000" sy="100000" kx="0" ky="0" algn="b" rotWithShape="0" blurRad="34036" dist="25527" dir="5400000">
                  <a:srgbClr val="000000"/>
                </a:outerShdw>
              </a:effectLst>
            </a:endParaRPr>
          </a:p>
          <a:p>
            <a:pPr lvl="0" marL="297815" indent="-297815" defTabSz="391414">
              <a:spcBef>
                <a:spcPts val="2400"/>
              </a:spcBef>
              <a:buSzPct val="75000"/>
              <a:buChar char="•"/>
              <a:defRPr sz="1800">
                <a:solidFill>
                  <a:srgbClr val="000000"/>
                </a:solidFill>
                <a:effectLst/>
              </a:defRPr>
            </a:pPr>
            <a:r>
              <a:rPr sz="2345">
                <a:solidFill>
                  <a:srgbClr val="FFFFFF"/>
                </a:solidFill>
                <a:effectLst>
                  <a:outerShdw sx="100000" sy="100000" kx="0" ky="0" algn="b" rotWithShape="0" blurRad="34036" dist="25527" dir="5400000">
                    <a:srgbClr val="000000"/>
                  </a:outerShdw>
                </a:effectLst>
              </a:rPr>
              <a:t>But….</a:t>
            </a:r>
            <a:endParaRPr sz="2345">
              <a:solidFill>
                <a:srgbClr val="FFFFFF"/>
              </a:solidFill>
              <a:effectLst>
                <a:outerShdw sx="100000" sy="100000" kx="0" ky="0" algn="b" rotWithShape="0" blurRad="34036" dist="25527" dir="5400000">
                  <a:srgbClr val="000000"/>
                </a:outerShdw>
              </a:effectLst>
            </a:endParaRPr>
          </a:p>
          <a:p>
            <a:pPr lvl="0" marL="297815" indent="-297815" defTabSz="391414">
              <a:spcBef>
                <a:spcPts val="2400"/>
              </a:spcBef>
              <a:buSzPct val="75000"/>
              <a:buChar char="•"/>
              <a:defRPr sz="1800">
                <a:solidFill>
                  <a:srgbClr val="000000"/>
                </a:solidFill>
                <a:effectLst/>
              </a:defRPr>
            </a:pPr>
            <a:r>
              <a:rPr sz="2345">
                <a:solidFill>
                  <a:srgbClr val="FFFFFF"/>
                </a:solidFill>
                <a:effectLst>
                  <a:outerShdw sx="100000" sy="100000" kx="0" ky="0" algn="b" rotWithShape="0" blurRad="34036" dist="25527" dir="5400000">
                    <a:srgbClr val="000000"/>
                  </a:outerShdw>
                </a:effectLst>
              </a:rPr>
              <a:t>It can completely redefine our use of current technologies</a:t>
            </a:r>
            <a:endParaRPr sz="2345">
              <a:solidFill>
                <a:srgbClr val="FFFFFF"/>
              </a:solidFill>
              <a:effectLst>
                <a:outerShdw sx="100000" sy="100000" kx="0" ky="0" algn="b" rotWithShape="0" blurRad="34036" dist="25527" dir="5400000">
                  <a:srgbClr val="000000"/>
                </a:outerShdw>
              </a:effectLst>
            </a:endParaRPr>
          </a:p>
          <a:p>
            <a:pPr lvl="0" marL="297815" indent="-297815" defTabSz="391414">
              <a:spcBef>
                <a:spcPts val="2400"/>
              </a:spcBef>
              <a:buSzPct val="75000"/>
              <a:buChar char="•"/>
              <a:defRPr sz="1800">
                <a:solidFill>
                  <a:srgbClr val="000000"/>
                </a:solidFill>
                <a:effectLst/>
              </a:defRPr>
            </a:pPr>
            <a:r>
              <a:rPr sz="2345">
                <a:solidFill>
                  <a:srgbClr val="FFFFFF"/>
                </a:solidFill>
                <a:effectLst>
                  <a:outerShdw sx="100000" sy="100000" kx="0" ky="0" algn="b" rotWithShape="0" blurRad="34036" dist="25527" dir="5400000">
                    <a:srgbClr val="000000"/>
                  </a:outerShdw>
                </a:effectLst>
              </a:rPr>
              <a:t>It is organic, and it can prevent global depletion of natural resources</a:t>
            </a:r>
            <a:endParaRPr sz="2345">
              <a:solidFill>
                <a:srgbClr val="FFFFFF"/>
              </a:solidFill>
              <a:effectLst>
                <a:outerShdw sx="100000" sy="100000" kx="0" ky="0" algn="b" rotWithShape="0" blurRad="34036" dist="25527" dir="5400000">
                  <a:srgbClr val="000000"/>
                </a:outerShdw>
              </a:effectLst>
            </a:endParaRPr>
          </a:p>
          <a:p>
            <a:pPr lvl="0" marL="297815" indent="-297815" defTabSz="391414">
              <a:spcBef>
                <a:spcPts val="2400"/>
              </a:spcBef>
              <a:buSzPct val="75000"/>
              <a:buChar char="•"/>
              <a:defRPr sz="1800">
                <a:solidFill>
                  <a:srgbClr val="000000"/>
                </a:solidFill>
                <a:effectLst/>
              </a:defRPr>
            </a:pPr>
            <a:r>
              <a:rPr sz="2345">
                <a:solidFill>
                  <a:srgbClr val="FFFFFF"/>
                </a:solidFill>
                <a:effectLst>
                  <a:outerShdw sx="100000" sy="100000" kx="0" ky="0" algn="b" rotWithShape="0" blurRad="34036" dist="25527" dir="5400000">
                    <a:srgbClr val="000000"/>
                  </a:outerShdw>
                </a:effectLst>
              </a:rPr>
              <a:t>It can provide fast, cost effective detection of impurities to meet the need for clean drinking water </a:t>
            </a:r>
            <a:endParaRPr sz="2345">
              <a:solidFill>
                <a:srgbClr val="FFFFFF"/>
              </a:solidFill>
              <a:effectLst>
                <a:outerShdw sx="100000" sy="100000" kx="0" ky="0" algn="b" rotWithShape="0" blurRad="34036" dist="25527" dir="5400000">
                  <a:srgbClr val="000000"/>
                </a:outerShdw>
              </a:effectLst>
            </a:endParaRPr>
          </a:p>
          <a:p>
            <a:pPr lvl="0" marL="297815" indent="-297815" defTabSz="391414">
              <a:spcBef>
                <a:spcPts val="2400"/>
              </a:spcBef>
              <a:buSzPct val="75000"/>
              <a:buChar char="•"/>
              <a:defRPr sz="1800">
                <a:solidFill>
                  <a:srgbClr val="000000"/>
                </a:solidFill>
                <a:effectLst/>
              </a:defRPr>
            </a:pPr>
            <a:r>
              <a:rPr sz="2345">
                <a:solidFill>
                  <a:srgbClr val="FFFFFF"/>
                </a:solidFill>
                <a:effectLst>
                  <a:outerShdw sx="100000" sy="100000" kx="0" ky="0" algn="b" rotWithShape="0" blurRad="34036" dist="25527" dir="5400000">
                    <a:srgbClr val="000000"/>
                  </a:outerShdw>
                </a:effectLst>
              </a:rPr>
              <a:t>The medicine field would be transformed with the use of nano particles to target the exact problem</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p:nvPr>
        </p:nvSpPr>
        <p:spPr>
          <a:prstGeom prst="rect">
            <a:avLst/>
          </a:prstGeom>
        </p:spPr>
        <p:txBody>
          <a:bodyPr/>
          <a:lstStyle>
            <a:lvl1pPr>
              <a:defRPr sz="5500"/>
            </a:lvl1pPr>
          </a:lstStyle>
          <a:p>
            <a:pPr lvl="0">
              <a:defRPr sz="1800">
                <a:solidFill>
                  <a:srgbClr val="000000"/>
                </a:solidFill>
                <a:effectLst/>
              </a:defRPr>
            </a:pPr>
            <a:r>
              <a:rPr sz="5500">
                <a:solidFill>
                  <a:srgbClr val="FFFFFF"/>
                </a:solidFill>
                <a:effectLst>
                  <a:outerShdw sx="100000" sy="100000" kx="0" ky="0" algn="b" rotWithShape="0" blurRad="50800" dist="38100" dir="5400000">
                    <a:srgbClr val="000000"/>
                  </a:outerShdw>
                </a:effectLst>
              </a:rPr>
              <a:t>Reference</a:t>
            </a:r>
          </a:p>
        </p:txBody>
      </p:sp>
      <p:sp>
        <p:nvSpPr>
          <p:cNvPr id="111" name="Shape 111"/>
          <p:cNvSpPr/>
          <p:nvPr>
            <p:ph type="body" idx="1"/>
          </p:nvPr>
        </p:nvSpPr>
        <p:spPr>
          <a:prstGeom prst="rect">
            <a:avLst/>
          </a:prstGeom>
        </p:spPr>
        <p:txBody>
          <a:bodyPr/>
          <a:lstStyle/>
          <a:p>
            <a:pPr lvl="0" marL="284479" indent="-284479" defTabSz="373887">
              <a:spcBef>
                <a:spcPts val="2300"/>
              </a:spcBef>
              <a:buBlip>
                <a:blip r:embed="rId2"/>
              </a:buBlip>
              <a:defRPr sz="1800">
                <a:solidFill>
                  <a:srgbClr val="000000"/>
                </a:solidFill>
                <a:effectLst/>
              </a:defRPr>
            </a:pPr>
            <a:r>
              <a:rPr sz="2304" u="sng">
                <a:solidFill>
                  <a:srgbClr val="FFFFFF"/>
                </a:solidFill>
                <a:effectLst>
                  <a:outerShdw sx="100000" sy="100000" kx="0" ky="0" algn="b" rotWithShape="0" blurRad="32512" dist="24384" dir="5400000">
                    <a:srgbClr val="000000"/>
                  </a:outerShdw>
                </a:effectLst>
                <a:hlinkClick r:id="rId3" invalidUrl="" action="" tgtFrame="" tooltip="" history="1" highlightClick="0" endSnd="0"/>
              </a:rPr>
              <a:t>http://www.nano.gov/you/nanotechnology-benefits</a:t>
            </a:r>
            <a:endParaRPr sz="2304">
              <a:solidFill>
                <a:srgbClr val="FFFFFF"/>
              </a:solidFill>
              <a:effectLst>
                <a:outerShdw sx="100000" sy="100000" kx="0" ky="0" algn="b" rotWithShape="0" blurRad="32512" dist="24384" dir="5400000">
                  <a:srgbClr val="000000"/>
                </a:outerShdw>
              </a:effectLst>
            </a:endParaRPr>
          </a:p>
          <a:p>
            <a:pPr lvl="0" marL="284479" indent="-284479" defTabSz="373887">
              <a:spcBef>
                <a:spcPts val="2300"/>
              </a:spcBef>
              <a:buSzPct val="75000"/>
              <a:buChar char="•"/>
              <a:defRPr sz="1800">
                <a:solidFill>
                  <a:srgbClr val="000000"/>
                </a:solidFill>
                <a:effectLst/>
              </a:defRPr>
            </a:pPr>
            <a:r>
              <a:rPr sz="2240">
                <a:solidFill>
                  <a:srgbClr val="FFFFFF"/>
                </a:solidFill>
                <a:effectLst>
                  <a:outerShdw sx="100000" sy="100000" kx="0" ky="0" algn="b" rotWithShape="0" blurRad="32512" dist="24384" dir="5400000">
                    <a:srgbClr val="000000"/>
                  </a:outerShdw>
                </a:effectLst>
              </a:rPr>
              <a:t>http://nanogloss.com/nanotechnology/advantages-and-disadvantages-of-nanotechnology/#axzz31MFuwPyb</a:t>
            </a:r>
            <a:endParaRPr sz="2240">
              <a:solidFill>
                <a:srgbClr val="FFFFFF"/>
              </a:solidFill>
              <a:effectLst>
                <a:outerShdw sx="100000" sy="100000" kx="0" ky="0" algn="b" rotWithShape="0" blurRad="32512" dist="24384" dir="5400000">
                  <a:srgbClr val="000000"/>
                </a:outerShdw>
              </a:effectLst>
            </a:endParaRPr>
          </a:p>
          <a:p>
            <a:pPr lvl="0" marL="284479" indent="-284479" defTabSz="373887">
              <a:spcBef>
                <a:spcPts val="2300"/>
              </a:spcBef>
              <a:buSzPct val="75000"/>
              <a:buChar char="•"/>
              <a:defRPr sz="1800">
                <a:solidFill>
                  <a:srgbClr val="000000"/>
                </a:solidFill>
                <a:effectLst/>
              </a:defRPr>
            </a:pPr>
            <a:r>
              <a:rPr sz="2240">
                <a:solidFill>
                  <a:srgbClr val="FFFFFF"/>
                </a:solidFill>
                <a:effectLst>
                  <a:outerShdw sx="100000" sy="100000" kx="0" ky="0" algn="b" rotWithShape="0" blurRad="32512" dist="24384" dir="5400000">
                    <a:srgbClr val="000000"/>
                  </a:outerShdw>
                </a:effectLst>
              </a:rPr>
              <a:t>http://www.sciencedaily.com/releases/2008/05/080527091910.htm</a:t>
            </a:r>
            <a:endParaRPr sz="2240">
              <a:solidFill>
                <a:srgbClr val="FFFFFF"/>
              </a:solidFill>
              <a:effectLst>
                <a:outerShdw sx="100000" sy="100000" kx="0" ky="0" algn="b" rotWithShape="0" blurRad="32512" dist="24384" dir="5400000">
                  <a:srgbClr val="000000"/>
                </a:outerShdw>
              </a:effectLst>
            </a:endParaRPr>
          </a:p>
          <a:p>
            <a:pPr lvl="0" marL="284479" indent="-284479" defTabSz="373887">
              <a:spcBef>
                <a:spcPts val="2300"/>
              </a:spcBef>
              <a:buSzPct val="75000"/>
              <a:buChar char="•"/>
              <a:defRPr sz="1800">
                <a:solidFill>
                  <a:srgbClr val="000000"/>
                </a:solidFill>
                <a:effectLst/>
              </a:defRPr>
            </a:pPr>
            <a:r>
              <a:rPr sz="2240">
                <a:solidFill>
                  <a:srgbClr val="FFFFFF"/>
                </a:solidFill>
                <a:effectLst>
                  <a:outerShdw sx="100000" sy="100000" kx="0" ky="0" algn="b" rotWithShape="0" blurRad="32512" dist="24384" dir="5400000">
                    <a:srgbClr val="000000"/>
                  </a:outerShdw>
                </a:effectLst>
              </a:rPr>
              <a:t>http://www.waterworld.com/articles/iww/print/volume-8/issue-5/features/nanotechnology-amp-nanoscale-materials-the-good-the-bad-and-the-ugly.html</a:t>
            </a:r>
            <a:endParaRPr sz="2240">
              <a:solidFill>
                <a:srgbClr val="FFFFFF"/>
              </a:solidFill>
              <a:effectLst>
                <a:outerShdw sx="100000" sy="100000" kx="0" ky="0" algn="b" rotWithShape="0" blurRad="32512" dist="24384" dir="5400000">
                  <a:srgbClr val="000000"/>
                </a:outerShdw>
              </a:effectLst>
            </a:endParaRPr>
          </a:p>
          <a:p>
            <a:pPr lvl="0" marL="284479" indent="-284479" defTabSz="373887">
              <a:spcBef>
                <a:spcPts val="2300"/>
              </a:spcBef>
              <a:buSzPct val="75000"/>
              <a:buChar char="•"/>
              <a:defRPr sz="1800">
                <a:solidFill>
                  <a:srgbClr val="000000"/>
                </a:solidFill>
                <a:effectLst/>
              </a:defRPr>
            </a:pPr>
            <a:r>
              <a:rPr sz="2240" u="sng">
                <a:solidFill>
                  <a:srgbClr val="FFFFFF"/>
                </a:solidFill>
                <a:effectLst>
                  <a:outerShdw sx="100000" sy="100000" kx="0" ky="0" algn="b" rotWithShape="0" blurRad="32512" dist="24384" dir="5400000">
                    <a:srgbClr val="000000"/>
                  </a:outerShdw>
                </a:effectLst>
                <a:hlinkClick r:id="rId4" invalidUrl="" action="" tgtFrame="" tooltip="" history="1" highlightClick="0" endSnd="0"/>
              </a:rPr>
              <a:t>http://www.waterworld.com/articles/iww/print/volume-8/issue-5/features/nanotechnology-amp-nanoscale-materials-the-good-the-bad-and-the-ugly.html</a:t>
            </a:r>
            <a:endParaRPr sz="2240">
              <a:solidFill>
                <a:srgbClr val="FFFFFF"/>
              </a:solidFill>
              <a:effectLst>
                <a:outerShdw sx="100000" sy="100000" kx="0" ky="0" algn="b" rotWithShape="0" blurRad="32512" dist="24384" dir="5400000">
                  <a:srgbClr val="000000"/>
                </a:outerShdw>
              </a:effectLst>
            </a:endParaRPr>
          </a:p>
          <a:p>
            <a:pPr lvl="0" marL="276577" indent="-276577" defTabSz="292607">
              <a:lnSpc>
                <a:spcPct val="120000"/>
              </a:lnSpc>
              <a:spcBef>
                <a:spcPts val="0"/>
              </a:spcBef>
              <a:buSzPct val="75000"/>
              <a:buChar char="•"/>
              <a:defRPr sz="1800">
                <a:solidFill>
                  <a:srgbClr val="000000"/>
                </a:solidFill>
                <a:effectLst/>
              </a:defRPr>
            </a:pPr>
            <a:r>
              <a:rPr sz="2240" u="sng">
                <a:solidFill>
                  <a:srgbClr val="FFFFFF"/>
                </a:solidFill>
                <a:latin typeface="Helvetica"/>
                <a:ea typeface="Helvetica"/>
                <a:cs typeface="Helvetica"/>
                <a:sym typeface="Helvetica"/>
              </a:rPr>
              <a:t>http://www.scu.edu/ethics/publications/submitted/chen/nanotechnology.html</a:t>
            </a:r>
            <a:endParaRPr sz="2240">
              <a:solidFill>
                <a:srgbClr val="FFFFFF"/>
              </a:solidFill>
              <a:latin typeface="Helvetica"/>
              <a:ea typeface="Helvetica"/>
              <a:cs typeface="Helvetica"/>
              <a:sym typeface="Helvetica"/>
            </a:endParaRPr>
          </a:p>
          <a:p>
            <a:pPr lvl="0" marL="276577" indent="-276577" defTabSz="292607">
              <a:lnSpc>
                <a:spcPct val="120000"/>
              </a:lnSpc>
              <a:spcBef>
                <a:spcPts val="0"/>
              </a:spcBef>
              <a:buSzPct val="75000"/>
              <a:buChar char="•"/>
              <a:defRPr sz="1800">
                <a:solidFill>
                  <a:srgbClr val="000000"/>
                </a:solidFill>
                <a:effectLst/>
              </a:defRPr>
            </a:pPr>
            <a:endParaRPr sz="2240">
              <a:solidFill>
                <a:srgbClr val="FFFFFF"/>
              </a:solidFill>
              <a:latin typeface="Helvetica"/>
              <a:ea typeface="Helvetica"/>
              <a:cs typeface="Helvetica"/>
              <a:sym typeface="Helvetica"/>
            </a:endParaRPr>
          </a:p>
          <a:p>
            <a:pPr lvl="0" marL="276577" indent="-276577" defTabSz="292607">
              <a:lnSpc>
                <a:spcPct val="120000"/>
              </a:lnSpc>
              <a:spcBef>
                <a:spcPts val="0"/>
              </a:spcBef>
              <a:buSzPct val="75000"/>
              <a:buChar char="•"/>
              <a:defRPr sz="1800">
                <a:solidFill>
                  <a:srgbClr val="000000"/>
                </a:solidFill>
                <a:effectLst/>
              </a:defRPr>
            </a:pPr>
            <a:r>
              <a:rPr sz="2240" u="sng">
                <a:solidFill>
                  <a:srgbClr val="FFFFFF"/>
                </a:solidFill>
                <a:latin typeface="Helvetica"/>
                <a:ea typeface="Helvetica"/>
                <a:cs typeface="Helvetica"/>
                <a:sym typeface="Helvetica"/>
                <a:hlinkClick r:id="rId5" invalidUrl="" action="" tgtFrame="" tooltip="" history="1" highlightClick="0" endSnd="0"/>
              </a:rPr>
              <a:t>http://gizmodo.com/5882725/the-miraculous-nasa-breakthrough-that-could-save-millions-of-lives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 name="what-is-nanotechnology-diagram.gif"/>
          <p:cNvPicPr/>
          <p:nvPr/>
        </p:nvPicPr>
        <p:blipFill>
          <a:blip r:embed="rId2">
            <a:extLst/>
          </a:blip>
          <a:srcRect l="0" t="3448" r="0" b="3448"/>
          <a:stretch>
            <a:fillRect/>
          </a:stretch>
        </p:blipFill>
        <p:spPr>
          <a:xfrm>
            <a:off x="0" y="0"/>
            <a:ext cx="13004800" cy="9753600"/>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body" idx="1"/>
          </p:nvPr>
        </p:nvSpPr>
        <p:spPr>
          <a:prstGeom prst="rect">
            <a:avLst/>
          </a:prstGeom>
        </p:spPr>
        <p:txBody>
          <a:bodyPr/>
          <a:lstStyle/>
          <a:p>
            <a:pPr lvl="0" marL="391159" indent="-391159" defTabSz="514095">
              <a:spcBef>
                <a:spcPts val="3100"/>
              </a:spcBef>
              <a:buSzPct val="75000"/>
              <a:buChar char="•"/>
              <a:defRPr sz="1800">
                <a:solidFill>
                  <a:srgbClr val="000000"/>
                </a:solidFill>
                <a:effectLst/>
              </a:defRPr>
            </a:pPr>
            <a:r>
              <a:rPr sz="3080">
                <a:solidFill>
                  <a:srgbClr val="FFFFFF"/>
                </a:solidFill>
                <a:effectLst>
                  <a:outerShdw sx="100000" sy="100000" kx="0" ky="0" algn="b" rotWithShape="0" blurRad="44704" dist="33528" dir="5400000">
                    <a:srgbClr val="000000"/>
                  </a:outerShdw>
                </a:effectLst>
              </a:rPr>
              <a:t>Matter displays unique physical, chemical, and biological properties at the nanoscale:</a:t>
            </a:r>
            <a:endParaRPr sz="3080">
              <a:solidFill>
                <a:srgbClr val="FFFFFF"/>
              </a:solidFill>
              <a:effectLst>
                <a:outerShdw sx="100000" sy="100000" kx="0" ky="0" algn="b" rotWithShape="0" blurRad="44704" dist="33528" dir="5400000">
                  <a:srgbClr val="000000"/>
                </a:outerShdw>
              </a:effectLst>
            </a:endParaRPr>
          </a:p>
          <a:p>
            <a:pPr lvl="0" marL="391159" indent="-391159" defTabSz="514095">
              <a:spcBef>
                <a:spcPts val="3100"/>
              </a:spcBef>
              <a:buSzPct val="75000"/>
              <a:buChar char="•"/>
              <a:defRPr sz="1800">
                <a:solidFill>
                  <a:srgbClr val="000000"/>
                </a:solidFill>
                <a:effectLst/>
              </a:defRPr>
            </a:pPr>
            <a:r>
              <a:rPr sz="3080">
                <a:solidFill>
                  <a:srgbClr val="FFFFFF"/>
                </a:solidFill>
                <a:effectLst>
                  <a:outerShdw sx="100000" sy="100000" kx="0" ky="0" algn="b" rotWithShape="0" blurRad="44704" dist="33528" dir="5400000">
                    <a:srgbClr val="000000"/>
                  </a:outerShdw>
                </a:effectLst>
              </a:rPr>
              <a:t>It is considerable different from the properties of bulk materials, single atoms, or molecules. </a:t>
            </a:r>
            <a:endParaRPr sz="3080">
              <a:solidFill>
                <a:srgbClr val="FFFFFF"/>
              </a:solidFill>
              <a:effectLst>
                <a:outerShdw sx="100000" sy="100000" kx="0" ky="0" algn="b" rotWithShape="0" blurRad="44704" dist="33528" dir="5400000">
                  <a:srgbClr val="000000"/>
                </a:outerShdw>
              </a:effectLst>
            </a:endParaRPr>
          </a:p>
          <a:p>
            <a:pPr lvl="0" marL="391159" indent="-391159" defTabSz="514095">
              <a:spcBef>
                <a:spcPts val="3100"/>
              </a:spcBef>
              <a:buSzPct val="75000"/>
              <a:buChar char="•"/>
              <a:defRPr sz="1800">
                <a:solidFill>
                  <a:srgbClr val="000000"/>
                </a:solidFill>
                <a:effectLst/>
              </a:defRPr>
            </a:pPr>
            <a:r>
              <a:rPr sz="3080">
                <a:solidFill>
                  <a:srgbClr val="FFFFFF"/>
                </a:solidFill>
                <a:effectLst>
                  <a:outerShdw sx="100000" sy="100000" kx="0" ky="0" algn="b" rotWithShape="0" blurRad="44704" dist="33528" dir="5400000">
                    <a:srgbClr val="000000"/>
                  </a:outerShdw>
                </a:effectLst>
              </a:rPr>
              <a:t>In some cases nanoparticles can be stronger, or have distinct magnetic properties in comparison with other forms or sizes of the exact material. </a:t>
            </a:r>
            <a:endParaRPr sz="3080">
              <a:solidFill>
                <a:srgbClr val="FFFFFF"/>
              </a:solidFill>
              <a:effectLst>
                <a:outerShdw sx="100000" sy="100000" kx="0" ky="0" algn="b" rotWithShape="0" blurRad="44704" dist="33528" dir="5400000">
                  <a:srgbClr val="000000"/>
                </a:outerShdw>
              </a:effectLst>
            </a:endParaRPr>
          </a:p>
          <a:p>
            <a:pPr lvl="0" marL="391159" indent="-391159" defTabSz="514095">
              <a:spcBef>
                <a:spcPts val="3100"/>
              </a:spcBef>
              <a:buSzPct val="75000"/>
              <a:buChar char="•"/>
              <a:defRPr sz="1800">
                <a:solidFill>
                  <a:srgbClr val="000000"/>
                </a:solidFill>
                <a:effectLst/>
              </a:defRPr>
            </a:pPr>
            <a:r>
              <a:rPr sz="3080">
                <a:solidFill>
                  <a:srgbClr val="FFFFFF"/>
                </a:solidFill>
                <a:effectLst>
                  <a:outerShdw sx="100000" sy="100000" kx="0" ky="0" algn="b" rotWithShape="0" blurRad="44704" dist="33528" dir="5400000">
                    <a:srgbClr val="000000"/>
                  </a:outerShdw>
                </a:effectLst>
              </a:rPr>
              <a:t>It can conduct heat or electricity more effectively</a:t>
            </a:r>
            <a:endParaRPr sz="3080">
              <a:solidFill>
                <a:srgbClr val="FFFFFF"/>
              </a:solidFill>
              <a:effectLst>
                <a:outerShdw sx="100000" sy="100000" kx="0" ky="0" algn="b" rotWithShape="0" blurRad="44704" dist="33528" dir="5400000">
                  <a:srgbClr val="000000"/>
                </a:outerShdw>
              </a:effectLst>
            </a:endParaRPr>
          </a:p>
          <a:p>
            <a:pPr lvl="0" marL="391159" indent="-391159" defTabSz="514095">
              <a:spcBef>
                <a:spcPts val="3100"/>
              </a:spcBef>
              <a:buSzPct val="75000"/>
              <a:buChar char="•"/>
              <a:defRPr sz="1800">
                <a:solidFill>
                  <a:srgbClr val="000000"/>
                </a:solidFill>
                <a:effectLst/>
              </a:defRPr>
            </a:pPr>
            <a:r>
              <a:rPr sz="3080">
                <a:solidFill>
                  <a:srgbClr val="FFFFFF"/>
                </a:solidFill>
                <a:effectLst>
                  <a:outerShdw sx="100000" sy="100000" kx="0" ky="0" algn="b" rotWithShape="0" blurRad="44704" dist="33528" dir="5400000">
                    <a:srgbClr val="000000"/>
                  </a:outerShdw>
                </a:effectLst>
              </a:rPr>
              <a:t>It can develop into a more chemically reactive material, or reflect light in a different way, or change color as its size or structure is altered.</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4" name="Group 44"/>
          <p:cNvGrpSpPr/>
          <p:nvPr/>
        </p:nvGrpSpPr>
        <p:grpSpPr>
          <a:xfrm>
            <a:off x="635000" y="723900"/>
            <a:ext cx="11722100" cy="6146800"/>
            <a:chOff x="-190500" y="-190500"/>
            <a:chExt cx="11722100" cy="6146800"/>
          </a:xfrm>
        </p:grpSpPr>
        <p:pic>
          <p:nvPicPr>
            <p:cNvPr id="43" name="images-4.jpg"/>
            <p:cNvPicPr/>
            <p:nvPr/>
          </p:nvPicPr>
          <p:blipFill>
            <a:blip r:embed="rId2">
              <a:extLst/>
            </a:blip>
            <a:srcRect l="0" t="4807" r="0" b="4807"/>
            <a:stretch>
              <a:fillRect/>
            </a:stretch>
          </p:blipFill>
          <p:spPr>
            <a:xfrm>
              <a:off x="0" y="0"/>
              <a:ext cx="11341100" cy="5740400"/>
            </a:xfrm>
            <a:prstGeom prst="rect">
              <a:avLst/>
            </a:prstGeom>
            <a:ln>
              <a:noFill/>
            </a:ln>
            <a:effectLst/>
          </p:spPr>
        </p:pic>
        <p:pic>
          <p:nvPicPr>
            <p:cNvPr id="42" name=""/>
            <p:cNvPicPr/>
            <p:nvPr/>
          </p:nvPicPr>
          <p:blipFill>
            <a:blip r:embed="rId3">
              <a:extLst/>
            </a:blip>
            <a:stretch>
              <a:fillRect/>
            </a:stretch>
          </p:blipFill>
          <p:spPr>
            <a:xfrm>
              <a:off x="-190500" y="-190500"/>
              <a:ext cx="11722100" cy="6146800"/>
            </a:xfrm>
            <a:prstGeom prst="rect">
              <a:avLst/>
            </a:prstGeom>
            <a:effectLst/>
          </p:spPr>
        </p:pic>
      </p:grpSp>
      <p:sp>
        <p:nvSpPr>
          <p:cNvPr id="45" name="Shape 45"/>
          <p:cNvSpPr/>
          <p:nvPr>
            <p:ph type="title"/>
          </p:nvPr>
        </p:nvSpPr>
        <p:spPr>
          <a:prstGeom prst="rect">
            <a:avLst/>
          </a:prstGeom>
        </p:spPr>
        <p:txBody>
          <a:bodyPr/>
          <a:lstStyle>
            <a:lvl1pPr>
              <a:defRPr sz="6500"/>
            </a:lvl1pPr>
          </a:lstStyle>
          <a:p>
            <a:pPr lvl="0">
              <a:defRPr sz="1800">
                <a:solidFill>
                  <a:srgbClr val="000000"/>
                </a:solidFill>
                <a:effectLst/>
              </a:defRPr>
            </a:pPr>
            <a:r>
              <a:rPr sz="6500">
                <a:solidFill>
                  <a:srgbClr val="FFFFFF"/>
                </a:solidFill>
                <a:effectLst>
                  <a:outerShdw sx="100000" sy="100000" kx="0" ky="0" algn="b" rotWithShape="0" blurRad="50800" dist="38100" dir="5400000">
                    <a:srgbClr val="000000"/>
                  </a:outerShdw>
                </a:effectLst>
              </a:rPr>
              <a:t> The Drawbacks</a:t>
            </a:r>
          </a:p>
        </p:txBody>
      </p:sp>
      <p:sp>
        <p:nvSpPr>
          <p:cNvPr id="46" name="Shape 46"/>
          <p:cNvSpPr/>
          <p:nvPr>
            <p:ph type="body" idx="1"/>
          </p:nvPr>
        </p:nvSpPr>
        <p:spPr>
          <a:xfrm>
            <a:off x="787400" y="8026400"/>
            <a:ext cx="11430000" cy="1562100"/>
          </a:xfrm>
          <a:prstGeom prst="rect">
            <a:avLst/>
          </a:prstGeom>
        </p:spPr>
        <p:txBody>
          <a:bodyPr/>
          <a:lstStyle>
            <a:lvl1pPr>
              <a:defRPr sz="3500"/>
            </a:lvl1pPr>
          </a:lstStyle>
          <a:p>
            <a:pPr lvl="0">
              <a:defRPr sz="1800">
                <a:solidFill>
                  <a:srgbClr val="000000"/>
                </a:solidFill>
                <a:effectLst/>
              </a:defRPr>
            </a:pPr>
            <a:r>
              <a:rPr sz="3500">
                <a:solidFill>
                  <a:srgbClr val="73BFFF"/>
                </a:solidFill>
                <a:effectLst>
                  <a:outerShdw sx="100000" sy="100000" kx="0" ky="0" algn="b" rotWithShape="0" blurRad="50800" dist="38100" dir="5400000">
                    <a:srgbClr val="000000"/>
                  </a:outerShdw>
                </a:effectLst>
              </a:rPr>
              <a:t>Tampering at nanolevel can be devastating for humanity and the environment.</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lvl1pPr>
              <a:defRPr sz="6500"/>
            </a:lvl1pPr>
          </a:lstStyle>
          <a:p>
            <a:pPr lvl="0">
              <a:defRPr sz="1800">
                <a:solidFill>
                  <a:srgbClr val="000000"/>
                </a:solidFill>
                <a:effectLst/>
              </a:defRPr>
            </a:pPr>
            <a:r>
              <a:rPr sz="6500">
                <a:solidFill>
                  <a:srgbClr val="FFFFFF"/>
                </a:solidFill>
                <a:effectLst>
                  <a:outerShdw sx="100000" sy="100000" kx="0" ky="0" algn="b" rotWithShape="0" blurRad="50800" dist="38100" dir="5400000">
                    <a:srgbClr val="000000"/>
                  </a:outerShdw>
                </a:effectLst>
              </a:rPr>
              <a:t>Environmental Impacts of Nanotechnology </a:t>
            </a:r>
          </a:p>
        </p:txBody>
      </p:sp>
      <p:sp>
        <p:nvSpPr>
          <p:cNvPr id="49" name="Shape 49"/>
          <p:cNvSpPr/>
          <p:nvPr>
            <p:ph type="body" idx="1"/>
          </p:nvPr>
        </p:nvSpPr>
        <p:spPr>
          <a:prstGeom prst="rect">
            <a:avLst/>
          </a:prstGeom>
        </p:spPr>
        <p:txBody>
          <a:bodyPr/>
          <a:lstStyle/>
          <a:p>
            <a:pPr lvl="0" marL="382270" indent="-382270" defTabSz="502412">
              <a:spcBef>
                <a:spcPts val="3000"/>
              </a:spcBef>
              <a:buSzPct val="75000"/>
              <a:buChar char="•"/>
              <a:defRPr sz="1800">
                <a:solidFill>
                  <a:srgbClr val="000000"/>
                </a:solidFill>
                <a:effectLst/>
              </a:defRPr>
            </a:pPr>
            <a:r>
              <a:rPr sz="3010">
                <a:solidFill>
                  <a:srgbClr val="FFFFFF"/>
                </a:solidFill>
                <a:effectLst>
                  <a:outerShdw sx="100000" sy="100000" kx="0" ky="0" algn="b" rotWithShape="0" blurRad="43688" dist="32766" dir="5400000">
                    <a:srgbClr val="000000"/>
                  </a:outerShdw>
                </a:effectLst>
              </a:rPr>
              <a:t>One major problem with nanotechnology is its impact on water</a:t>
            </a:r>
            <a:endParaRPr sz="3010">
              <a:solidFill>
                <a:srgbClr val="FFFFFF"/>
              </a:solidFill>
              <a:effectLst>
                <a:outerShdw sx="100000" sy="100000" kx="0" ky="0" algn="b" rotWithShape="0" blurRad="43688" dist="32766" dir="5400000">
                  <a:srgbClr val="000000"/>
                </a:outerShdw>
              </a:effectLst>
            </a:endParaRPr>
          </a:p>
          <a:p>
            <a:pPr lvl="0" marL="382270" indent="-382270" defTabSz="502412">
              <a:spcBef>
                <a:spcPts val="3000"/>
              </a:spcBef>
              <a:buSzPct val="75000"/>
              <a:buChar char="•"/>
              <a:defRPr sz="1800">
                <a:solidFill>
                  <a:srgbClr val="000000"/>
                </a:solidFill>
                <a:effectLst/>
              </a:defRPr>
            </a:pPr>
            <a:r>
              <a:rPr sz="3010">
                <a:solidFill>
                  <a:srgbClr val="FFFFFF"/>
                </a:solidFill>
                <a:effectLst>
                  <a:outerShdw sx="100000" sy="100000" kx="0" ky="0" algn="b" rotWithShape="0" blurRad="43688" dist="32766" dir="5400000">
                    <a:srgbClr val="000000"/>
                  </a:outerShdw>
                </a:effectLst>
              </a:rPr>
              <a:t>Many of these particles can be made water soluble and be absorbed into biological tissues</a:t>
            </a:r>
            <a:endParaRPr sz="3010">
              <a:solidFill>
                <a:srgbClr val="FFFFFF"/>
              </a:solidFill>
              <a:effectLst>
                <a:outerShdw sx="100000" sy="100000" kx="0" ky="0" algn="b" rotWithShape="0" blurRad="43688" dist="32766" dir="5400000">
                  <a:srgbClr val="000000"/>
                </a:outerShdw>
              </a:effectLst>
            </a:endParaRPr>
          </a:p>
          <a:p>
            <a:pPr lvl="0" marL="382270" indent="-382270" defTabSz="502412">
              <a:spcBef>
                <a:spcPts val="3000"/>
              </a:spcBef>
              <a:buSzPct val="75000"/>
              <a:buChar char="•"/>
              <a:defRPr sz="1800">
                <a:solidFill>
                  <a:srgbClr val="000000"/>
                </a:solidFill>
                <a:effectLst/>
              </a:defRPr>
            </a:pPr>
            <a:r>
              <a:rPr sz="3010">
                <a:solidFill>
                  <a:srgbClr val="FFFFFF"/>
                </a:solidFill>
                <a:effectLst>
                  <a:outerShdw sx="100000" sy="100000" kx="0" ky="0" algn="b" rotWithShape="0" blurRad="43688" dist="32766" dir="5400000">
                    <a:srgbClr val="000000"/>
                  </a:outerShdw>
                </a:effectLst>
              </a:rPr>
              <a:t>Which in turn can cause tissue damage</a:t>
            </a:r>
            <a:endParaRPr sz="3010">
              <a:solidFill>
                <a:srgbClr val="FFFFFF"/>
              </a:solidFill>
              <a:effectLst>
                <a:outerShdw sx="100000" sy="100000" kx="0" ky="0" algn="b" rotWithShape="0" blurRad="43688" dist="32766" dir="5400000">
                  <a:srgbClr val="000000"/>
                </a:outerShdw>
              </a:effectLst>
            </a:endParaRPr>
          </a:p>
          <a:p>
            <a:pPr lvl="0" marL="382270" indent="-382270" defTabSz="502412">
              <a:spcBef>
                <a:spcPts val="3000"/>
              </a:spcBef>
              <a:buSzPct val="75000"/>
              <a:buChar char="•"/>
              <a:defRPr sz="1800">
                <a:solidFill>
                  <a:srgbClr val="000000"/>
                </a:solidFill>
                <a:effectLst/>
              </a:defRPr>
            </a:pPr>
            <a:r>
              <a:rPr sz="3010">
                <a:solidFill>
                  <a:srgbClr val="FFFFFF"/>
                </a:solidFill>
                <a:effectLst>
                  <a:outerShdw sx="100000" sy="100000" kx="0" ky="0" algn="b" rotWithShape="0" blurRad="43688" dist="32766" dir="5400000">
                    <a:srgbClr val="000000"/>
                  </a:outerShdw>
                </a:effectLst>
              </a:rPr>
              <a:t>Another harm is that we do not know how to quantify the environmental toxicity of these materials. </a:t>
            </a:r>
            <a:endParaRPr sz="3010">
              <a:solidFill>
                <a:srgbClr val="FFFFFF"/>
              </a:solidFill>
              <a:effectLst>
                <a:outerShdw sx="100000" sy="100000" kx="0" ky="0" algn="b" rotWithShape="0" blurRad="43688" dist="32766" dir="5400000">
                  <a:srgbClr val="000000"/>
                </a:outerShdw>
              </a:effectLst>
            </a:endParaRPr>
          </a:p>
          <a:p>
            <a:pPr lvl="0" marL="382270" indent="-382270" defTabSz="502412">
              <a:spcBef>
                <a:spcPts val="3000"/>
              </a:spcBef>
              <a:buSzPct val="75000"/>
              <a:buChar char="•"/>
              <a:defRPr sz="1800">
                <a:solidFill>
                  <a:srgbClr val="000000"/>
                </a:solidFill>
                <a:effectLst/>
              </a:defRPr>
            </a:pPr>
            <a:r>
              <a:rPr sz="3010">
                <a:solidFill>
                  <a:srgbClr val="FFFFFF"/>
                </a:solidFill>
                <a:effectLst>
                  <a:outerShdw sx="100000" sy="100000" kx="0" ky="0" algn="b" rotWithShape="0" blurRad="43688" dist="32766" dir="5400000">
                    <a:srgbClr val="000000"/>
                  </a:outerShdw>
                </a:effectLst>
              </a:rPr>
              <a:t>Its difficult due to their unique physical and chemical properties. </a:t>
            </a:r>
            <a:endParaRPr sz="3010">
              <a:solidFill>
                <a:srgbClr val="FFFFFF"/>
              </a:solidFill>
              <a:effectLst>
                <a:outerShdw sx="100000" sy="100000" kx="0" ky="0" algn="b" rotWithShape="0" blurRad="43688" dist="32766" dir="5400000">
                  <a:srgbClr val="000000"/>
                </a:outerShdw>
              </a:effectLst>
            </a:endParaRPr>
          </a:p>
          <a:p>
            <a:pPr lvl="0" marL="382270" indent="-382270" defTabSz="502412">
              <a:spcBef>
                <a:spcPts val="3000"/>
              </a:spcBef>
              <a:buSzPct val="75000"/>
              <a:buChar char="•"/>
              <a:defRPr sz="1800">
                <a:solidFill>
                  <a:srgbClr val="000000"/>
                </a:solidFill>
                <a:effectLst/>
              </a:defRPr>
            </a:pPr>
            <a:r>
              <a:rPr sz="3010">
                <a:solidFill>
                  <a:srgbClr val="FFFFFF"/>
                </a:solidFill>
                <a:effectLst>
                  <a:outerShdw sx="100000" sy="100000" kx="0" ky="0" algn="b" rotWithShape="0" blurRad="43688" dist="32766" dir="5400000">
                    <a:srgbClr val="000000"/>
                  </a:outerShdw>
                </a:effectLst>
              </a:rPr>
              <a:t>These particles are very different from their macro counterparts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body" idx="1"/>
          </p:nvPr>
        </p:nvSpPr>
        <p:spPr>
          <a:prstGeom prst="rect">
            <a:avLst/>
          </a:prstGeom>
        </p:spPr>
        <p:txBody>
          <a:bodyPr/>
          <a:lstStyle/>
          <a:p>
            <a:pPr lvl="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Some particles change color: for example Nano-gold is red instead of gold.</a:t>
            </a:r>
            <a:endParaRPr sz="3500">
              <a:solidFill>
                <a:srgbClr val="FFFFFF"/>
              </a:solidFill>
              <a:effectLst>
                <a:outerShdw sx="100000" sy="100000" kx="0" ky="0" algn="b" rotWithShape="0" blurRad="50800" dist="38100" dir="5400000">
                  <a:srgbClr val="000000"/>
                </a:outerShdw>
              </a:effectLst>
            </a:endParaRPr>
          </a:p>
          <a:p>
            <a:pPr lvl="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Nano materials in general appear to behave in ways contrary to our common sense understanding of everyday macro-materials. </a:t>
            </a:r>
            <a:endParaRPr sz="3500">
              <a:solidFill>
                <a:srgbClr val="FFFFFF"/>
              </a:solidFill>
              <a:effectLst>
                <a:outerShdw sx="100000" sy="100000" kx="0" ky="0" algn="b" rotWithShape="0" blurRad="50800" dist="38100" dir="5400000">
                  <a:srgbClr val="000000"/>
                </a:outerShdw>
              </a:effectLst>
            </a:endParaRPr>
          </a:p>
          <a:p>
            <a:pPr lvl="0">
              <a:buSzPct val="75000"/>
              <a:buChar char="•"/>
              <a:defRPr sz="1800">
                <a:solidFill>
                  <a:srgbClr val="000000"/>
                </a:solidFill>
                <a:effectLst/>
              </a:defRPr>
            </a:pPr>
            <a:r>
              <a:rPr sz="3500">
                <a:solidFill>
                  <a:srgbClr val="FFFFFF"/>
                </a:solidFill>
                <a:effectLst>
                  <a:outerShdw sx="100000" sy="100000" kx="0" ky="0" algn="b" rotWithShape="0" blurRad="50800" dist="38100" dir="5400000">
                    <a:srgbClr val="000000"/>
                  </a:outerShdw>
                </a:effectLst>
              </a:rPr>
              <a:t>Meaning these materials should be classified differently even though they share the same name as their counterparts.</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lvl1pPr>
              <a:defRPr sz="6500"/>
            </a:lvl1pPr>
          </a:lstStyle>
          <a:p>
            <a:pPr lvl="0">
              <a:defRPr sz="1800">
                <a:solidFill>
                  <a:srgbClr val="000000"/>
                </a:solidFill>
                <a:effectLst/>
              </a:defRPr>
            </a:pPr>
            <a:r>
              <a:rPr sz="6500">
                <a:solidFill>
                  <a:srgbClr val="FFFFFF"/>
                </a:solidFill>
                <a:effectLst>
                  <a:outerShdw sx="100000" sy="100000" kx="0" ky="0" algn="b" rotWithShape="0" blurRad="50800" dist="38100" dir="5400000">
                    <a:srgbClr val="000000"/>
                  </a:outerShdw>
                </a:effectLst>
              </a:rPr>
              <a:t>Buckyballs </a:t>
            </a:r>
          </a:p>
        </p:txBody>
      </p:sp>
      <p:sp>
        <p:nvSpPr>
          <p:cNvPr id="54" name="Shape 54"/>
          <p:cNvSpPr/>
          <p:nvPr>
            <p:ph type="body" idx="1"/>
          </p:nvPr>
        </p:nvSpPr>
        <p:spPr>
          <a:prstGeom prst="rect">
            <a:avLst/>
          </a:prstGeom>
        </p:spPr>
        <p:txBody>
          <a:bodyPr/>
          <a:lstStyle/>
          <a:p>
            <a:pPr lvl="0" marL="373379" indent="-373379" defTabSz="490727">
              <a:spcBef>
                <a:spcPts val="3000"/>
              </a:spcBef>
              <a:buSzPct val="75000"/>
              <a:buChar char="•"/>
              <a:defRPr sz="1800">
                <a:solidFill>
                  <a:srgbClr val="000000"/>
                </a:solidFill>
                <a:effectLst/>
              </a:defRPr>
            </a:pPr>
            <a:r>
              <a:rPr sz="2940">
                <a:solidFill>
                  <a:srgbClr val="FFFFFF"/>
                </a:solidFill>
                <a:effectLst>
                  <a:outerShdw sx="100000" sy="100000" kx="0" ky="0" algn="b" rotWithShape="0" blurRad="42672" dist="32004" dir="5400000">
                    <a:srgbClr val="000000"/>
                  </a:outerShdw>
                </a:effectLst>
              </a:rPr>
              <a:t>First discovered in 1985 at the University of Sussex and Rice University</a:t>
            </a:r>
            <a:endParaRPr sz="2940">
              <a:solidFill>
                <a:srgbClr val="FFFFFF"/>
              </a:solidFill>
              <a:effectLst>
                <a:outerShdw sx="100000" sy="100000" kx="0" ky="0" algn="b" rotWithShape="0" blurRad="42672" dist="32004" dir="5400000">
                  <a:srgbClr val="000000"/>
                </a:outerShdw>
              </a:effectLst>
            </a:endParaRPr>
          </a:p>
          <a:p>
            <a:pPr lvl="0" marL="373379" indent="-373379" defTabSz="490727">
              <a:spcBef>
                <a:spcPts val="3000"/>
              </a:spcBef>
              <a:buSzPct val="75000"/>
              <a:buChar char="•"/>
              <a:defRPr sz="1800">
                <a:solidFill>
                  <a:srgbClr val="000000"/>
                </a:solidFill>
                <a:effectLst/>
              </a:defRPr>
            </a:pPr>
            <a:r>
              <a:rPr sz="2940">
                <a:solidFill>
                  <a:srgbClr val="FFFFFF"/>
                </a:solidFill>
                <a:effectLst>
                  <a:outerShdw sx="100000" sy="100000" kx="0" ky="0" algn="b" rotWithShape="0" blurRad="42672" dist="32004" dir="5400000">
                    <a:srgbClr val="000000"/>
                  </a:outerShdw>
                </a:effectLst>
              </a:rPr>
              <a:t>Eventually led to a Nobel Prize for the researchers </a:t>
            </a:r>
            <a:endParaRPr sz="2940">
              <a:solidFill>
                <a:srgbClr val="FFFFFF"/>
              </a:solidFill>
              <a:effectLst>
                <a:outerShdw sx="100000" sy="100000" kx="0" ky="0" algn="b" rotWithShape="0" blurRad="42672" dist="32004" dir="5400000">
                  <a:srgbClr val="000000"/>
                </a:outerShdw>
              </a:effectLst>
            </a:endParaRPr>
          </a:p>
          <a:p>
            <a:pPr lvl="0" marL="373379" indent="-373379" defTabSz="490727">
              <a:spcBef>
                <a:spcPts val="3000"/>
              </a:spcBef>
              <a:buSzPct val="75000"/>
              <a:buChar char="•"/>
              <a:defRPr sz="1800">
                <a:solidFill>
                  <a:srgbClr val="000000"/>
                </a:solidFill>
                <a:effectLst/>
              </a:defRPr>
            </a:pPr>
            <a:r>
              <a:rPr sz="2940">
                <a:solidFill>
                  <a:srgbClr val="FFFFFF"/>
                </a:solidFill>
                <a:effectLst>
                  <a:outerShdw sx="100000" sy="100000" kx="0" ky="0" algn="b" rotWithShape="0" blurRad="42672" dist="32004" dir="5400000">
                    <a:srgbClr val="000000"/>
                  </a:outerShdw>
                </a:effectLst>
              </a:rPr>
              <a:t>Named after American architect Richard Buckminster Fuller, the inventor of the geodesic dome.</a:t>
            </a:r>
            <a:endParaRPr sz="2940">
              <a:solidFill>
                <a:srgbClr val="FFFFFF"/>
              </a:solidFill>
              <a:effectLst>
                <a:outerShdw sx="100000" sy="100000" kx="0" ky="0" algn="b" rotWithShape="0" blurRad="42672" dist="32004" dir="5400000">
                  <a:srgbClr val="000000"/>
                </a:outerShdw>
              </a:effectLst>
            </a:endParaRPr>
          </a:p>
          <a:p>
            <a:pPr lvl="0" marL="373379" indent="-373379" defTabSz="490727">
              <a:spcBef>
                <a:spcPts val="3000"/>
              </a:spcBef>
              <a:buSzPct val="75000"/>
              <a:buChar char="•"/>
              <a:defRPr sz="1800">
                <a:solidFill>
                  <a:srgbClr val="000000"/>
                </a:solidFill>
                <a:effectLst/>
              </a:defRPr>
            </a:pPr>
            <a:r>
              <a:rPr sz="2940">
                <a:solidFill>
                  <a:srgbClr val="FFFFFF"/>
                </a:solidFill>
                <a:effectLst>
                  <a:outerShdw sx="100000" sy="100000" kx="0" ky="0" algn="b" rotWithShape="0" blurRad="42672" dist="32004" dir="5400000">
                    <a:srgbClr val="000000"/>
                  </a:outerShdw>
                </a:effectLst>
              </a:rPr>
              <a:t>In recent years, much research has focused on the potential health and environmental impacts of buckyballs and carbon nanotubes. Fullerenes have been shown to cause brain damage in fish and inhaling carbon nanotubes results in lung damage similar to that caused by asbestos.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body" idx="1"/>
          </p:nvPr>
        </p:nvSpPr>
        <p:spPr>
          <a:prstGeom prst="rect">
            <a:avLst/>
          </a:prstGeom>
        </p:spPr>
        <p:txBody>
          <a:bodyPr/>
          <a:lstStyle/>
          <a:p>
            <a:pPr lvl="0" marL="395604" indent="-395604" defTabSz="519937">
              <a:spcBef>
                <a:spcPts val="3200"/>
              </a:spcBef>
              <a:buSzPct val="75000"/>
              <a:buChar char="•"/>
              <a:defRPr sz="1800">
                <a:solidFill>
                  <a:srgbClr val="000000"/>
                </a:solidFill>
                <a:effectLst/>
              </a:defRPr>
            </a:pPr>
            <a:r>
              <a:rPr sz="3115">
                <a:solidFill>
                  <a:srgbClr val="FFFFFF"/>
                </a:solidFill>
                <a:effectLst>
                  <a:outerShdw sx="100000" sy="100000" kx="0" ky="0" algn="b" rotWithShape="0" blurRad="45212" dist="33909" dir="5400000">
                    <a:srgbClr val="000000"/>
                  </a:outerShdw>
                </a:effectLst>
              </a:rPr>
              <a:t>Now scientists have found that a certain buckyball configuration can put human skin cells into a sort of suspended animation where they don't die, divide, or grow -- a toxic condition for the human body that might also lead to possible treatments.</a:t>
            </a:r>
            <a:endParaRPr sz="3115">
              <a:solidFill>
                <a:srgbClr val="FFFFFF"/>
              </a:solidFill>
              <a:effectLst>
                <a:outerShdw sx="100000" sy="100000" kx="0" ky="0" algn="b" rotWithShape="0" blurRad="45212" dist="33909" dir="5400000">
                  <a:srgbClr val="000000"/>
                </a:outerShdw>
              </a:effectLst>
            </a:endParaRPr>
          </a:p>
          <a:p>
            <a:pPr lvl="0" marL="395604" indent="-395604" defTabSz="519937">
              <a:spcBef>
                <a:spcPts val="3200"/>
              </a:spcBef>
              <a:buSzPct val="75000"/>
              <a:buChar char="•"/>
              <a:defRPr sz="1800">
                <a:solidFill>
                  <a:srgbClr val="000000"/>
                </a:solidFill>
                <a:effectLst/>
              </a:defRPr>
            </a:pPr>
            <a:r>
              <a:rPr sz="3115">
                <a:solidFill>
                  <a:srgbClr val="FFFFFF"/>
                </a:solidFill>
                <a:effectLst>
                  <a:outerShdw sx="100000" sy="100000" kx="0" ky="0" algn="b" rotWithShape="0" blurRad="45212" dist="33909" dir="5400000">
                    <a:srgbClr val="000000"/>
                  </a:outerShdw>
                </a:effectLst>
              </a:rPr>
              <a:t>Three types of buckyballs were being tested </a:t>
            </a:r>
            <a:endParaRPr sz="3115">
              <a:solidFill>
                <a:srgbClr val="FFFFFF"/>
              </a:solidFill>
              <a:effectLst>
                <a:outerShdw sx="100000" sy="100000" kx="0" ky="0" algn="b" rotWithShape="0" blurRad="45212" dist="33909" dir="5400000">
                  <a:srgbClr val="000000"/>
                </a:outerShdw>
              </a:effectLst>
            </a:endParaRPr>
          </a:p>
          <a:p>
            <a:pPr lvl="0" marL="395604" indent="-395604" defTabSz="519937">
              <a:spcBef>
                <a:spcPts val="3200"/>
              </a:spcBef>
              <a:buSzPct val="75000"/>
              <a:buChar char="•"/>
              <a:defRPr sz="1800">
                <a:solidFill>
                  <a:srgbClr val="000000"/>
                </a:solidFill>
                <a:effectLst/>
              </a:defRPr>
            </a:pPr>
            <a:r>
              <a:rPr sz="3115">
                <a:solidFill>
                  <a:srgbClr val="FFFFFF"/>
                </a:solidFill>
                <a:effectLst>
                  <a:outerShdw sx="100000" sy="100000" kx="0" ky="0" algn="b" rotWithShape="0" blurRad="45212" dist="33909" dir="5400000">
                    <a:srgbClr val="000000"/>
                  </a:outerShdw>
                </a:effectLst>
              </a:rPr>
              <a:t>Tris configuration of buckyballs had three molecular branches coming off the main structural body in one hemisphere</a:t>
            </a:r>
            <a:endParaRPr sz="3115">
              <a:solidFill>
                <a:srgbClr val="FFFFFF"/>
              </a:solidFill>
              <a:effectLst>
                <a:outerShdw sx="100000" sy="100000" kx="0" ky="0" algn="b" rotWithShape="0" blurRad="45212" dist="33909" dir="5400000">
                  <a:srgbClr val="000000"/>
                </a:outerShdw>
              </a:effectLst>
            </a:endParaRPr>
          </a:p>
          <a:p>
            <a:pPr lvl="0" marL="395604" indent="-395604" defTabSz="519937">
              <a:spcBef>
                <a:spcPts val="3200"/>
              </a:spcBef>
              <a:buSzPct val="75000"/>
              <a:buChar char="•"/>
              <a:defRPr sz="1800">
                <a:solidFill>
                  <a:srgbClr val="000000"/>
                </a:solidFill>
                <a:effectLst/>
              </a:defRPr>
            </a:pPr>
            <a:r>
              <a:rPr i="1" sz="3115">
                <a:solidFill>
                  <a:srgbClr val="FFFFFF"/>
                </a:solidFill>
                <a:effectLst>
                  <a:outerShdw sx="100000" sy="100000" kx="0" ky="0" algn="b" rotWithShape="0" blurRad="45212" dist="33909" dir="5400000">
                    <a:srgbClr val="000000"/>
                  </a:outerShdw>
                </a:effectLst>
              </a:rPr>
              <a:t>Hexa</a:t>
            </a:r>
            <a:r>
              <a:rPr sz="3115">
                <a:solidFill>
                  <a:srgbClr val="FFFFFF"/>
                </a:solidFill>
                <a:effectLst>
                  <a:outerShdw sx="100000" sy="100000" kx="0" ky="0" algn="b" rotWithShape="0" blurRad="45212" dist="33909" dir="5400000">
                    <a:srgbClr val="000000"/>
                  </a:outerShdw>
                </a:effectLst>
              </a:rPr>
              <a:t> configuration had six branches arranged in a symmetrical pattern</a:t>
            </a:r>
            <a:endParaRPr sz="3115">
              <a:solidFill>
                <a:srgbClr val="FFFFFF"/>
              </a:solidFill>
              <a:effectLst>
                <a:outerShdw sx="100000" sy="100000" kx="0" ky="0" algn="b" rotWithShape="0" blurRad="45212" dist="33909" dir="5400000">
                  <a:srgbClr val="000000"/>
                </a:outerShdw>
              </a:effectLst>
            </a:endParaRPr>
          </a:p>
          <a:p>
            <a:pPr lvl="0" marL="395604" indent="-395604" defTabSz="519937">
              <a:spcBef>
                <a:spcPts val="3200"/>
              </a:spcBef>
              <a:buSzPct val="75000"/>
              <a:buChar char="•"/>
              <a:defRPr sz="1800">
                <a:solidFill>
                  <a:srgbClr val="000000"/>
                </a:solidFill>
                <a:effectLst/>
              </a:defRPr>
            </a:pPr>
            <a:r>
              <a:rPr sz="3115">
                <a:solidFill>
                  <a:srgbClr val="FFFFFF"/>
                </a:solidFill>
                <a:effectLst>
                  <a:outerShdw sx="100000" sy="100000" kx="0" ky="0" algn="b" rotWithShape="0" blurRad="45212" dist="33909" dir="5400000">
                    <a:srgbClr val="000000"/>
                  </a:outerShdw>
                </a:effectLst>
              </a:rPr>
              <a:t>Plain buckyball.</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Industrial">
  <a:themeElements>
    <a:clrScheme name="Industrial">
      <a:dk1>
        <a:srgbClr val="BC00FF"/>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50800" dist="38100" dir="540000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